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sldIdLst>
    <p:sldId id="262" r:id="rId3"/>
    <p:sldId id="264" r:id="rId4"/>
    <p:sldId id="267" r:id="rId5"/>
    <p:sldId id="268" r:id="rId6"/>
    <p:sldId id="269" r:id="rId7"/>
    <p:sldId id="258" r:id="rId8"/>
    <p:sldId id="270" r:id="rId9"/>
    <p:sldId id="271" r:id="rId10"/>
    <p:sldId id="272" r:id="rId11"/>
    <p:sldId id="273" r:id="rId12"/>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07" autoAdjust="0"/>
    <p:restoredTop sz="84981" autoAdjust="0"/>
  </p:normalViewPr>
  <p:slideViewPr>
    <p:cSldViewPr snapToGrid="0">
      <p:cViewPr varScale="1">
        <p:scale>
          <a:sx n="70" d="100"/>
          <a:sy n="70" d="100"/>
        </p:scale>
        <p:origin x="936" y="4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14ABA447-FF3A-4159-9D8E-E352B110451C}" type="datetimeFigureOut">
              <a:rPr lang="en-US" smtClean="0"/>
              <a:t>5/5/2025</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3D04F255-6FB0-42C6-ADB6-69FDCE545634}" type="slidenum">
              <a:rPr lang="en-US" smtClean="0"/>
              <a:t>‹#›</a:t>
            </a:fld>
            <a:endParaRPr lang="en-US"/>
          </a:p>
        </p:txBody>
      </p:sp>
    </p:spTree>
    <p:extLst>
      <p:ext uri="{BB962C8B-B14F-4D97-AF65-F5344CB8AC3E}">
        <p14:creationId xmlns:p14="http://schemas.microsoft.com/office/powerpoint/2010/main" val="374423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D04F255-6FB0-42C6-ADB6-69FDCE545634}" type="slidenum">
              <a:rPr lang="en-US" smtClean="0"/>
              <a:t>1</a:t>
            </a:fld>
            <a:endParaRPr lang="en-US"/>
          </a:p>
        </p:txBody>
      </p:sp>
    </p:spTree>
    <p:extLst>
      <p:ext uri="{BB962C8B-B14F-4D97-AF65-F5344CB8AC3E}">
        <p14:creationId xmlns:p14="http://schemas.microsoft.com/office/powerpoint/2010/main" val="8049921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D04F255-6FB0-42C6-ADB6-69FDCE545634}" type="slidenum">
              <a:rPr lang="en-US" smtClean="0"/>
              <a:t>2</a:t>
            </a:fld>
            <a:endParaRPr lang="en-US"/>
          </a:p>
        </p:txBody>
      </p:sp>
    </p:spTree>
    <p:extLst>
      <p:ext uri="{BB962C8B-B14F-4D97-AF65-F5344CB8AC3E}">
        <p14:creationId xmlns:p14="http://schemas.microsoft.com/office/powerpoint/2010/main" val="8376664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49C4BE-6468-4E92-69CF-1BCEE36689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CA7C9E-0EA6-5619-C4F0-E2BCF5F53C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73FE92-F5B9-6949-0F02-6CCBF95BCA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F55D7E1-83FF-B288-51CC-5A61C5B58C05}"/>
              </a:ext>
            </a:extLst>
          </p:cNvPr>
          <p:cNvSpPr>
            <a:spLocks noGrp="1"/>
          </p:cNvSpPr>
          <p:nvPr>
            <p:ph type="sldNum" sz="quarter" idx="5"/>
          </p:nvPr>
        </p:nvSpPr>
        <p:spPr/>
        <p:txBody>
          <a:bodyPr/>
          <a:lstStyle/>
          <a:p>
            <a:fld id="{3D04F255-6FB0-42C6-ADB6-69FDCE545634}" type="slidenum">
              <a:rPr lang="en-US" smtClean="0"/>
              <a:t>3</a:t>
            </a:fld>
            <a:endParaRPr lang="en-US"/>
          </a:p>
        </p:txBody>
      </p:sp>
    </p:spTree>
    <p:extLst>
      <p:ext uri="{BB962C8B-B14F-4D97-AF65-F5344CB8AC3E}">
        <p14:creationId xmlns:p14="http://schemas.microsoft.com/office/powerpoint/2010/main" val="9364253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190F18-7035-DB16-03D3-F2DE892C92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7A4411-AE4D-8407-DBE5-19512C5118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0116C5-4FCF-15D5-BD37-8A1B1D6A20F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EFA10AE-D360-35BF-B58D-F5C766928803}"/>
              </a:ext>
            </a:extLst>
          </p:cNvPr>
          <p:cNvSpPr>
            <a:spLocks noGrp="1"/>
          </p:cNvSpPr>
          <p:nvPr>
            <p:ph type="sldNum" sz="quarter" idx="5"/>
          </p:nvPr>
        </p:nvSpPr>
        <p:spPr/>
        <p:txBody>
          <a:bodyPr/>
          <a:lstStyle/>
          <a:p>
            <a:fld id="{3D04F255-6FB0-42C6-ADB6-69FDCE545634}" type="slidenum">
              <a:rPr lang="en-US" smtClean="0"/>
              <a:t>4</a:t>
            </a:fld>
            <a:endParaRPr lang="en-US"/>
          </a:p>
        </p:txBody>
      </p:sp>
    </p:spTree>
    <p:extLst>
      <p:ext uri="{BB962C8B-B14F-4D97-AF65-F5344CB8AC3E}">
        <p14:creationId xmlns:p14="http://schemas.microsoft.com/office/powerpoint/2010/main" val="40399246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85F4DD-45E5-E320-9B92-D722A01771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DA1C51-3C5D-150D-F35B-D786FB9509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A2F219-86F1-EDF4-B3A8-EA03172CE3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42B50D1-871A-F34E-F5A1-49B2C4D1E460}"/>
              </a:ext>
            </a:extLst>
          </p:cNvPr>
          <p:cNvSpPr>
            <a:spLocks noGrp="1"/>
          </p:cNvSpPr>
          <p:nvPr>
            <p:ph type="sldNum" sz="quarter" idx="5"/>
          </p:nvPr>
        </p:nvSpPr>
        <p:spPr/>
        <p:txBody>
          <a:bodyPr/>
          <a:lstStyle/>
          <a:p>
            <a:fld id="{3D04F255-6FB0-42C6-ADB6-69FDCE545634}" type="slidenum">
              <a:rPr lang="en-US" smtClean="0"/>
              <a:t>5</a:t>
            </a:fld>
            <a:endParaRPr lang="en-US"/>
          </a:p>
        </p:txBody>
      </p:sp>
    </p:spTree>
    <p:extLst>
      <p:ext uri="{BB962C8B-B14F-4D97-AF65-F5344CB8AC3E}">
        <p14:creationId xmlns:p14="http://schemas.microsoft.com/office/powerpoint/2010/main" val="42680848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010C40-6D6B-DFC8-5939-56EA71BB2A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401077-42A1-BEDD-B244-EAE2001F7F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C0B13B-8A8C-7944-AA9F-885DD541939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ACA277-446E-EE44-DD3B-B85E1AF0EA43}"/>
              </a:ext>
            </a:extLst>
          </p:cNvPr>
          <p:cNvSpPr>
            <a:spLocks noGrp="1"/>
          </p:cNvSpPr>
          <p:nvPr>
            <p:ph type="sldNum" sz="quarter" idx="5"/>
          </p:nvPr>
        </p:nvSpPr>
        <p:spPr/>
        <p:txBody>
          <a:bodyPr/>
          <a:lstStyle/>
          <a:p>
            <a:fld id="{3D04F255-6FB0-42C6-ADB6-69FDCE545634}" type="slidenum">
              <a:rPr lang="en-US" smtClean="0"/>
              <a:t>7</a:t>
            </a:fld>
            <a:endParaRPr lang="en-US"/>
          </a:p>
        </p:txBody>
      </p:sp>
    </p:spTree>
    <p:extLst>
      <p:ext uri="{BB962C8B-B14F-4D97-AF65-F5344CB8AC3E}">
        <p14:creationId xmlns:p14="http://schemas.microsoft.com/office/powerpoint/2010/main" val="40823449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DFF9E5-9D37-641C-E888-E06A5E26EE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D7D90A-12DB-3DFE-9385-11878803BB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6DDF14-49A2-F6F6-9DC4-8544C96459B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4303D11-9268-4618-AD2C-E40F72B126CB}"/>
              </a:ext>
            </a:extLst>
          </p:cNvPr>
          <p:cNvSpPr>
            <a:spLocks noGrp="1"/>
          </p:cNvSpPr>
          <p:nvPr>
            <p:ph type="sldNum" sz="quarter" idx="5"/>
          </p:nvPr>
        </p:nvSpPr>
        <p:spPr/>
        <p:txBody>
          <a:bodyPr/>
          <a:lstStyle/>
          <a:p>
            <a:fld id="{3D04F255-6FB0-42C6-ADB6-69FDCE545634}" type="slidenum">
              <a:rPr lang="en-US" smtClean="0"/>
              <a:t>8</a:t>
            </a:fld>
            <a:endParaRPr lang="en-US"/>
          </a:p>
        </p:txBody>
      </p:sp>
    </p:spTree>
    <p:extLst>
      <p:ext uri="{BB962C8B-B14F-4D97-AF65-F5344CB8AC3E}">
        <p14:creationId xmlns:p14="http://schemas.microsoft.com/office/powerpoint/2010/main" val="36070391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C25057-72AE-0EA4-D19A-4955191525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118874-C234-3045-700D-DA1223B517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61305E-F9E3-CAFE-DCC5-1B89EBF57E5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F200E39-CF70-920D-C68F-73873FA9D679}"/>
              </a:ext>
            </a:extLst>
          </p:cNvPr>
          <p:cNvSpPr>
            <a:spLocks noGrp="1"/>
          </p:cNvSpPr>
          <p:nvPr>
            <p:ph type="sldNum" sz="quarter" idx="5"/>
          </p:nvPr>
        </p:nvSpPr>
        <p:spPr/>
        <p:txBody>
          <a:bodyPr/>
          <a:lstStyle/>
          <a:p>
            <a:fld id="{3D04F255-6FB0-42C6-ADB6-69FDCE545634}" type="slidenum">
              <a:rPr lang="en-US" smtClean="0"/>
              <a:t>9</a:t>
            </a:fld>
            <a:endParaRPr lang="en-US"/>
          </a:p>
        </p:txBody>
      </p:sp>
    </p:spTree>
    <p:extLst>
      <p:ext uri="{BB962C8B-B14F-4D97-AF65-F5344CB8AC3E}">
        <p14:creationId xmlns:p14="http://schemas.microsoft.com/office/powerpoint/2010/main" val="1676508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F3D57-F2B9-2DBB-C770-E59CD8015A2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3706B03-4D09-D227-2F81-B3122CCD55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EA6B480-B900-713E-D300-D5C25AF3D957}"/>
              </a:ext>
            </a:extLst>
          </p:cNvPr>
          <p:cNvSpPr>
            <a:spLocks noGrp="1"/>
          </p:cNvSpPr>
          <p:nvPr>
            <p:ph type="dt" sz="half" idx="10"/>
          </p:nvPr>
        </p:nvSpPr>
        <p:spPr/>
        <p:txBody>
          <a:bodyPr/>
          <a:lstStyle/>
          <a:p>
            <a:fld id="{C19CEC8A-A8DA-4186-9EEE-798A20171623}" type="datetime1">
              <a:rPr lang="en-US" smtClean="0"/>
              <a:t>5/5/2025</a:t>
            </a:fld>
            <a:endParaRPr lang="en-US"/>
          </a:p>
        </p:txBody>
      </p:sp>
      <p:sp>
        <p:nvSpPr>
          <p:cNvPr id="5" name="Footer Placeholder 4">
            <a:extLst>
              <a:ext uri="{FF2B5EF4-FFF2-40B4-BE49-F238E27FC236}">
                <a16:creationId xmlns:a16="http://schemas.microsoft.com/office/drawing/2014/main" id="{A2BFF256-5939-4B0B-C3B0-FAAF482DD4FE}"/>
              </a:ext>
            </a:extLst>
          </p:cNvPr>
          <p:cNvSpPr>
            <a:spLocks noGrp="1"/>
          </p:cNvSpPr>
          <p:nvPr>
            <p:ph type="ftr" sz="quarter" idx="11"/>
          </p:nvPr>
        </p:nvSpPr>
        <p:spPr/>
        <p:txBody>
          <a:bodyPr/>
          <a:lstStyle/>
          <a:p>
            <a:r>
              <a:rPr lang="en-US"/>
              <a:t>Needham Finance Committee- May 2025 Annual Town Meeting</a:t>
            </a:r>
          </a:p>
        </p:txBody>
      </p:sp>
      <p:sp>
        <p:nvSpPr>
          <p:cNvPr id="6" name="Slide Number Placeholder 5">
            <a:extLst>
              <a:ext uri="{FF2B5EF4-FFF2-40B4-BE49-F238E27FC236}">
                <a16:creationId xmlns:a16="http://schemas.microsoft.com/office/drawing/2014/main" id="{DC82B01E-61E3-2438-CF98-EA237AC837A1}"/>
              </a:ext>
            </a:extLst>
          </p:cNvPr>
          <p:cNvSpPr>
            <a:spLocks noGrp="1"/>
          </p:cNvSpPr>
          <p:nvPr>
            <p:ph type="sldNum" sz="quarter" idx="12"/>
          </p:nvPr>
        </p:nvSpPr>
        <p:spPr/>
        <p:txBody>
          <a:bodyPr/>
          <a:lstStyle/>
          <a:p>
            <a:fld id="{CF52F150-1D05-43B1-9BE9-570B21882082}" type="slidenum">
              <a:rPr lang="en-US" smtClean="0"/>
              <a:t>‹#›</a:t>
            </a:fld>
            <a:endParaRPr lang="en-US"/>
          </a:p>
        </p:txBody>
      </p:sp>
    </p:spTree>
    <p:extLst>
      <p:ext uri="{BB962C8B-B14F-4D97-AF65-F5344CB8AC3E}">
        <p14:creationId xmlns:p14="http://schemas.microsoft.com/office/powerpoint/2010/main" val="1503147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BD4E37-F80E-DE67-513B-62C2E0BB3D0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80FFD76-84FE-3372-6266-2EF085E0DFB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E2344B-4767-F955-939E-3ADF4C991FE1}"/>
              </a:ext>
            </a:extLst>
          </p:cNvPr>
          <p:cNvSpPr>
            <a:spLocks noGrp="1"/>
          </p:cNvSpPr>
          <p:nvPr>
            <p:ph type="dt" sz="half" idx="10"/>
          </p:nvPr>
        </p:nvSpPr>
        <p:spPr/>
        <p:txBody>
          <a:bodyPr/>
          <a:lstStyle/>
          <a:p>
            <a:fld id="{CF47D3A4-FDD7-4930-B5FE-7D3D83460D56}" type="datetime1">
              <a:rPr lang="en-US" smtClean="0"/>
              <a:t>5/5/2025</a:t>
            </a:fld>
            <a:endParaRPr lang="en-US"/>
          </a:p>
        </p:txBody>
      </p:sp>
      <p:sp>
        <p:nvSpPr>
          <p:cNvPr id="5" name="Footer Placeholder 4">
            <a:extLst>
              <a:ext uri="{FF2B5EF4-FFF2-40B4-BE49-F238E27FC236}">
                <a16:creationId xmlns:a16="http://schemas.microsoft.com/office/drawing/2014/main" id="{406C1D77-3D37-CA62-8964-37924A353F58}"/>
              </a:ext>
            </a:extLst>
          </p:cNvPr>
          <p:cNvSpPr>
            <a:spLocks noGrp="1"/>
          </p:cNvSpPr>
          <p:nvPr>
            <p:ph type="ftr" sz="quarter" idx="11"/>
          </p:nvPr>
        </p:nvSpPr>
        <p:spPr/>
        <p:txBody>
          <a:bodyPr/>
          <a:lstStyle/>
          <a:p>
            <a:r>
              <a:rPr lang="en-US"/>
              <a:t>Needham Finance Committee- May 2025 Annual Town Meeting</a:t>
            </a:r>
          </a:p>
        </p:txBody>
      </p:sp>
      <p:sp>
        <p:nvSpPr>
          <p:cNvPr id="6" name="Slide Number Placeholder 5">
            <a:extLst>
              <a:ext uri="{FF2B5EF4-FFF2-40B4-BE49-F238E27FC236}">
                <a16:creationId xmlns:a16="http://schemas.microsoft.com/office/drawing/2014/main" id="{1CFDB92E-8FC6-EBCC-BD92-0EACF75D0A9E}"/>
              </a:ext>
            </a:extLst>
          </p:cNvPr>
          <p:cNvSpPr>
            <a:spLocks noGrp="1"/>
          </p:cNvSpPr>
          <p:nvPr>
            <p:ph type="sldNum" sz="quarter" idx="12"/>
          </p:nvPr>
        </p:nvSpPr>
        <p:spPr/>
        <p:txBody>
          <a:bodyPr/>
          <a:lstStyle/>
          <a:p>
            <a:fld id="{CF52F150-1D05-43B1-9BE9-570B21882082}" type="slidenum">
              <a:rPr lang="en-US" smtClean="0"/>
              <a:t>‹#›</a:t>
            </a:fld>
            <a:endParaRPr lang="en-US"/>
          </a:p>
        </p:txBody>
      </p:sp>
    </p:spTree>
    <p:extLst>
      <p:ext uri="{BB962C8B-B14F-4D97-AF65-F5344CB8AC3E}">
        <p14:creationId xmlns:p14="http://schemas.microsoft.com/office/powerpoint/2010/main" val="3266854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760B787-F54C-90E7-817C-20D6D3345A2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04B1C32-6715-E0E7-4915-73264703906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3A5BDA-C80A-F613-61D3-D0ABE6707509}"/>
              </a:ext>
            </a:extLst>
          </p:cNvPr>
          <p:cNvSpPr>
            <a:spLocks noGrp="1"/>
          </p:cNvSpPr>
          <p:nvPr>
            <p:ph type="dt" sz="half" idx="10"/>
          </p:nvPr>
        </p:nvSpPr>
        <p:spPr/>
        <p:txBody>
          <a:bodyPr/>
          <a:lstStyle/>
          <a:p>
            <a:fld id="{B3C40979-68B8-4E46-874D-603F8CA74BC7}" type="datetime1">
              <a:rPr lang="en-US" smtClean="0"/>
              <a:t>5/5/2025</a:t>
            </a:fld>
            <a:endParaRPr lang="en-US"/>
          </a:p>
        </p:txBody>
      </p:sp>
      <p:sp>
        <p:nvSpPr>
          <p:cNvPr id="5" name="Footer Placeholder 4">
            <a:extLst>
              <a:ext uri="{FF2B5EF4-FFF2-40B4-BE49-F238E27FC236}">
                <a16:creationId xmlns:a16="http://schemas.microsoft.com/office/drawing/2014/main" id="{658C2FEB-9D9B-6F15-24AE-3D199C7CD66C}"/>
              </a:ext>
            </a:extLst>
          </p:cNvPr>
          <p:cNvSpPr>
            <a:spLocks noGrp="1"/>
          </p:cNvSpPr>
          <p:nvPr>
            <p:ph type="ftr" sz="quarter" idx="11"/>
          </p:nvPr>
        </p:nvSpPr>
        <p:spPr/>
        <p:txBody>
          <a:bodyPr/>
          <a:lstStyle/>
          <a:p>
            <a:r>
              <a:rPr lang="en-US"/>
              <a:t>Needham Finance Committee- May 2025 Annual Town Meeting</a:t>
            </a:r>
          </a:p>
        </p:txBody>
      </p:sp>
      <p:sp>
        <p:nvSpPr>
          <p:cNvPr id="6" name="Slide Number Placeholder 5">
            <a:extLst>
              <a:ext uri="{FF2B5EF4-FFF2-40B4-BE49-F238E27FC236}">
                <a16:creationId xmlns:a16="http://schemas.microsoft.com/office/drawing/2014/main" id="{33398A9A-0AC5-889B-DAD9-1186B3BBD7FC}"/>
              </a:ext>
            </a:extLst>
          </p:cNvPr>
          <p:cNvSpPr>
            <a:spLocks noGrp="1"/>
          </p:cNvSpPr>
          <p:nvPr>
            <p:ph type="sldNum" sz="quarter" idx="12"/>
          </p:nvPr>
        </p:nvSpPr>
        <p:spPr/>
        <p:txBody>
          <a:bodyPr/>
          <a:lstStyle/>
          <a:p>
            <a:fld id="{CF52F150-1D05-43B1-9BE9-570B21882082}" type="slidenum">
              <a:rPr lang="en-US" smtClean="0"/>
              <a:t>‹#›</a:t>
            </a:fld>
            <a:endParaRPr lang="en-US"/>
          </a:p>
        </p:txBody>
      </p:sp>
    </p:spTree>
    <p:extLst>
      <p:ext uri="{BB962C8B-B14F-4D97-AF65-F5344CB8AC3E}">
        <p14:creationId xmlns:p14="http://schemas.microsoft.com/office/powerpoint/2010/main" val="34789413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978" y="2130426"/>
            <a:ext cx="7774425" cy="1470025"/>
          </a:xfrm>
        </p:spPr>
        <p:txBody>
          <a:bodyPr/>
          <a:lstStyle/>
          <a:p>
            <a:r>
              <a:rPr lang="en-US"/>
              <a:t>Click to edit Master title style</a:t>
            </a:r>
          </a:p>
        </p:txBody>
      </p:sp>
      <p:sp>
        <p:nvSpPr>
          <p:cNvPr id="3" name="Subtitle 2"/>
          <p:cNvSpPr>
            <a:spLocks noGrp="1"/>
          </p:cNvSpPr>
          <p:nvPr>
            <p:ph type="subTitle" idx="1"/>
          </p:nvPr>
        </p:nvSpPr>
        <p:spPr>
          <a:xfrm>
            <a:off x="1371957" y="3886200"/>
            <a:ext cx="6402467"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72E3000-85A4-4E15-A00B-5988DF462EAC}" type="datetime1">
              <a:rPr lang="en-US" smtClean="0"/>
              <a:t>5/5/2025</a:t>
            </a:fld>
            <a:endParaRPr lang="en-US"/>
          </a:p>
        </p:txBody>
      </p:sp>
      <p:sp>
        <p:nvSpPr>
          <p:cNvPr id="5" name="Footer Placeholder 4"/>
          <p:cNvSpPr>
            <a:spLocks noGrp="1"/>
          </p:cNvSpPr>
          <p:nvPr>
            <p:ph type="ftr" sz="quarter" idx="11"/>
          </p:nvPr>
        </p:nvSpPr>
        <p:spPr/>
        <p:txBody>
          <a:bodyPr/>
          <a:lstStyle/>
          <a:p>
            <a:r>
              <a:rPr lang="en-US"/>
              <a:t>Needham Finance Committee- May 2025 Annual Town Meeting</a:t>
            </a:r>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0714440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D82A64-7ACC-450A-851D-C6B06C197D7D}" type="datetime1">
              <a:rPr lang="en-US" smtClean="0"/>
              <a:t>5/5/2025</a:t>
            </a:fld>
            <a:endParaRPr lang="en-US"/>
          </a:p>
        </p:txBody>
      </p:sp>
      <p:sp>
        <p:nvSpPr>
          <p:cNvPr id="5" name="Footer Placeholder 4"/>
          <p:cNvSpPr>
            <a:spLocks noGrp="1"/>
          </p:cNvSpPr>
          <p:nvPr>
            <p:ph type="ftr" sz="quarter" idx="11"/>
          </p:nvPr>
        </p:nvSpPr>
        <p:spPr/>
        <p:txBody>
          <a:bodyPr/>
          <a:lstStyle/>
          <a:p>
            <a:r>
              <a:rPr lang="en-US"/>
              <a:t>Needham Finance Committee- May 2025 Annual Town Meeting</a:t>
            </a:r>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527812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501" y="4406901"/>
            <a:ext cx="7774425"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501" y="2906713"/>
            <a:ext cx="7774425"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725F1B0-2B9A-4EFE-9877-F28311AA1944}" type="datetime1">
              <a:rPr lang="en-US" smtClean="0"/>
              <a:t>5/5/2025</a:t>
            </a:fld>
            <a:endParaRPr lang="en-US"/>
          </a:p>
        </p:txBody>
      </p:sp>
      <p:sp>
        <p:nvSpPr>
          <p:cNvPr id="5" name="Footer Placeholder 4"/>
          <p:cNvSpPr>
            <a:spLocks noGrp="1"/>
          </p:cNvSpPr>
          <p:nvPr>
            <p:ph type="ftr" sz="quarter" idx="11"/>
          </p:nvPr>
        </p:nvSpPr>
        <p:spPr/>
        <p:txBody>
          <a:bodyPr/>
          <a:lstStyle/>
          <a:p>
            <a:r>
              <a:rPr lang="en-US"/>
              <a:t>Needham Finance Committee- May 2025 Annual Town Meeting</a:t>
            </a:r>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0607614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319" y="1600201"/>
            <a:ext cx="403965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9411" y="1600201"/>
            <a:ext cx="403965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3427AE6-EC86-4649-8ABB-797E96764AA3}" type="datetime1">
              <a:rPr lang="en-US" smtClean="0"/>
              <a:t>5/5/2025</a:t>
            </a:fld>
            <a:endParaRPr lang="en-US"/>
          </a:p>
        </p:txBody>
      </p:sp>
      <p:sp>
        <p:nvSpPr>
          <p:cNvPr id="6" name="Footer Placeholder 5"/>
          <p:cNvSpPr>
            <a:spLocks noGrp="1"/>
          </p:cNvSpPr>
          <p:nvPr>
            <p:ph type="ftr" sz="quarter" idx="11"/>
          </p:nvPr>
        </p:nvSpPr>
        <p:spPr/>
        <p:txBody>
          <a:bodyPr/>
          <a:lstStyle/>
          <a:p>
            <a:r>
              <a:rPr lang="en-US"/>
              <a:t>Needham Finance Committee- May 2025 Annual Town Meeting</a:t>
            </a:r>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5347615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319" y="1535113"/>
            <a:ext cx="404124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319" y="2174875"/>
            <a:ext cx="404124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6235" y="1535113"/>
            <a:ext cx="404282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6235" y="2174875"/>
            <a:ext cx="404282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29FF201-0F7D-47BA-9E78-FDAA978C1DFD}" type="datetime1">
              <a:rPr lang="en-US" smtClean="0"/>
              <a:t>5/5/2025</a:t>
            </a:fld>
            <a:endParaRPr lang="en-US"/>
          </a:p>
        </p:txBody>
      </p:sp>
      <p:sp>
        <p:nvSpPr>
          <p:cNvPr id="8" name="Footer Placeholder 7"/>
          <p:cNvSpPr>
            <a:spLocks noGrp="1"/>
          </p:cNvSpPr>
          <p:nvPr>
            <p:ph type="ftr" sz="quarter" idx="11"/>
          </p:nvPr>
        </p:nvSpPr>
        <p:spPr/>
        <p:txBody>
          <a:bodyPr/>
          <a:lstStyle/>
          <a:p>
            <a:r>
              <a:rPr lang="en-US"/>
              <a:t>Needham Finance Committee- May 2025 Annual Town Meeting</a:t>
            </a:r>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3086920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59FF4C-CC54-4741-9847-9EA95D74C7F0}" type="datetime1">
              <a:rPr lang="en-US" smtClean="0"/>
              <a:t>5/5/2025</a:t>
            </a:fld>
            <a:endParaRPr lang="en-US"/>
          </a:p>
        </p:txBody>
      </p:sp>
      <p:sp>
        <p:nvSpPr>
          <p:cNvPr id="4" name="Footer Placeholder 3"/>
          <p:cNvSpPr>
            <a:spLocks noGrp="1"/>
          </p:cNvSpPr>
          <p:nvPr>
            <p:ph type="ftr" sz="quarter" idx="11"/>
          </p:nvPr>
        </p:nvSpPr>
        <p:spPr/>
        <p:txBody>
          <a:bodyPr/>
          <a:lstStyle/>
          <a:p>
            <a:r>
              <a:rPr lang="en-US"/>
              <a:t>Needham Finance Committee- May 2025 Annual Town Meeting</a:t>
            </a:r>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109847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A7A8CE-FF1B-48E8-AA51-10F8BD5B9B45}" type="datetime1">
              <a:rPr lang="en-US" smtClean="0"/>
              <a:t>5/5/2025</a:t>
            </a:fld>
            <a:endParaRPr lang="en-US"/>
          </a:p>
        </p:txBody>
      </p:sp>
      <p:sp>
        <p:nvSpPr>
          <p:cNvPr id="3" name="Footer Placeholder 2"/>
          <p:cNvSpPr>
            <a:spLocks noGrp="1"/>
          </p:cNvSpPr>
          <p:nvPr>
            <p:ph type="ftr" sz="quarter" idx="11"/>
          </p:nvPr>
        </p:nvSpPr>
        <p:spPr/>
        <p:txBody>
          <a:bodyPr/>
          <a:lstStyle/>
          <a:p>
            <a:r>
              <a:rPr lang="en-US"/>
              <a:t>Needham Finance Committee- May 2025 Annual Town Meeting</a:t>
            </a:r>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290196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319" y="273050"/>
            <a:ext cx="3009097"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981" y="273051"/>
            <a:ext cx="511308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319" y="1435101"/>
            <a:ext cx="3009097"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F9B906-FF75-4429-B126-109FCEB1AC2E}" type="datetime1">
              <a:rPr lang="en-US" smtClean="0"/>
              <a:t>5/5/2025</a:t>
            </a:fld>
            <a:endParaRPr lang="en-US"/>
          </a:p>
        </p:txBody>
      </p:sp>
      <p:sp>
        <p:nvSpPr>
          <p:cNvPr id="6" name="Footer Placeholder 5"/>
          <p:cNvSpPr>
            <a:spLocks noGrp="1"/>
          </p:cNvSpPr>
          <p:nvPr>
            <p:ph type="ftr" sz="quarter" idx="11"/>
          </p:nvPr>
        </p:nvSpPr>
        <p:spPr/>
        <p:txBody>
          <a:bodyPr/>
          <a:lstStyle/>
          <a:p>
            <a:r>
              <a:rPr lang="en-US"/>
              <a:t>Needham Finance Committee- May 2025 Annual Town Meeting</a:t>
            </a:r>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549565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D8397-3EB9-6F05-58CC-E2C98B61985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F2127A-B878-2F08-A8EC-8FA46A20EED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6D2DC9-A964-9E34-B6B5-452AA49BF6D5}"/>
              </a:ext>
            </a:extLst>
          </p:cNvPr>
          <p:cNvSpPr>
            <a:spLocks noGrp="1"/>
          </p:cNvSpPr>
          <p:nvPr>
            <p:ph type="dt" sz="half" idx="10"/>
          </p:nvPr>
        </p:nvSpPr>
        <p:spPr/>
        <p:txBody>
          <a:bodyPr/>
          <a:lstStyle/>
          <a:p>
            <a:fld id="{D84A79D9-F04D-41B2-8DF8-1D080D3BC251}" type="datetime1">
              <a:rPr lang="en-US" smtClean="0"/>
              <a:t>5/5/2025</a:t>
            </a:fld>
            <a:endParaRPr lang="en-US"/>
          </a:p>
        </p:txBody>
      </p:sp>
      <p:sp>
        <p:nvSpPr>
          <p:cNvPr id="5" name="Footer Placeholder 4">
            <a:extLst>
              <a:ext uri="{FF2B5EF4-FFF2-40B4-BE49-F238E27FC236}">
                <a16:creationId xmlns:a16="http://schemas.microsoft.com/office/drawing/2014/main" id="{B9F09A52-5C79-5F9E-E5BF-C1C009C412DA}"/>
              </a:ext>
            </a:extLst>
          </p:cNvPr>
          <p:cNvSpPr>
            <a:spLocks noGrp="1"/>
          </p:cNvSpPr>
          <p:nvPr>
            <p:ph type="ftr" sz="quarter" idx="11"/>
          </p:nvPr>
        </p:nvSpPr>
        <p:spPr/>
        <p:txBody>
          <a:bodyPr/>
          <a:lstStyle/>
          <a:p>
            <a:r>
              <a:rPr lang="en-US"/>
              <a:t>Needham Finance Committee- May 2025 Annual Town Meeting</a:t>
            </a:r>
          </a:p>
        </p:txBody>
      </p:sp>
      <p:sp>
        <p:nvSpPr>
          <p:cNvPr id="6" name="Slide Number Placeholder 5">
            <a:extLst>
              <a:ext uri="{FF2B5EF4-FFF2-40B4-BE49-F238E27FC236}">
                <a16:creationId xmlns:a16="http://schemas.microsoft.com/office/drawing/2014/main" id="{A22EC8EF-08E3-ECA6-1824-F003ED135188}"/>
              </a:ext>
            </a:extLst>
          </p:cNvPr>
          <p:cNvSpPr>
            <a:spLocks noGrp="1"/>
          </p:cNvSpPr>
          <p:nvPr>
            <p:ph type="sldNum" sz="quarter" idx="12"/>
          </p:nvPr>
        </p:nvSpPr>
        <p:spPr/>
        <p:txBody>
          <a:bodyPr/>
          <a:lstStyle/>
          <a:p>
            <a:fld id="{CF52F150-1D05-43B1-9BE9-570B21882082}" type="slidenum">
              <a:rPr lang="en-US" smtClean="0"/>
              <a:t>‹#›</a:t>
            </a:fld>
            <a:endParaRPr lang="en-US"/>
          </a:p>
        </p:txBody>
      </p:sp>
    </p:spTree>
    <p:extLst>
      <p:ext uri="{BB962C8B-B14F-4D97-AF65-F5344CB8AC3E}">
        <p14:creationId xmlns:p14="http://schemas.microsoft.com/office/powerpoint/2010/main" val="18391434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755" y="4800600"/>
            <a:ext cx="5487829"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755" y="612775"/>
            <a:ext cx="5487829"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755" y="5367338"/>
            <a:ext cx="5487829"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8C4BEE2-EC18-4FF7-B516-B18EE0E85E06}" type="datetime1">
              <a:rPr lang="en-US" smtClean="0"/>
              <a:t>5/5/2025</a:t>
            </a:fld>
            <a:endParaRPr lang="en-US"/>
          </a:p>
        </p:txBody>
      </p:sp>
      <p:sp>
        <p:nvSpPr>
          <p:cNvPr id="6" name="Footer Placeholder 5"/>
          <p:cNvSpPr>
            <a:spLocks noGrp="1"/>
          </p:cNvSpPr>
          <p:nvPr>
            <p:ph type="ftr" sz="quarter" idx="11"/>
          </p:nvPr>
        </p:nvSpPr>
        <p:spPr/>
        <p:txBody>
          <a:bodyPr/>
          <a:lstStyle/>
          <a:p>
            <a:r>
              <a:rPr lang="en-US"/>
              <a:t>Needham Finance Committee- May 2025 Annual Town Meeting</a:t>
            </a:r>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0320940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EF181B9-BEEB-485F-82EB-6E67D4C043F8}" type="datetime1">
              <a:rPr lang="en-US" smtClean="0"/>
              <a:t>5/5/2025</a:t>
            </a:fld>
            <a:endParaRPr lang="en-US"/>
          </a:p>
        </p:txBody>
      </p:sp>
      <p:sp>
        <p:nvSpPr>
          <p:cNvPr id="5" name="Footer Placeholder 4"/>
          <p:cNvSpPr>
            <a:spLocks noGrp="1"/>
          </p:cNvSpPr>
          <p:nvPr>
            <p:ph type="ftr" sz="quarter" idx="11"/>
          </p:nvPr>
        </p:nvSpPr>
        <p:spPr/>
        <p:txBody>
          <a:bodyPr/>
          <a:lstStyle/>
          <a:p>
            <a:r>
              <a:rPr lang="en-US"/>
              <a:t>Needham Finance Committee- May 2025 Annual Town Meeting</a:t>
            </a:r>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150177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1127" y="274639"/>
            <a:ext cx="2057936"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319" y="274639"/>
            <a:ext cx="6021368"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072837-CC84-4B4B-96C8-60B9C3E70441}" type="datetime1">
              <a:rPr lang="en-US" smtClean="0"/>
              <a:t>5/5/2025</a:t>
            </a:fld>
            <a:endParaRPr lang="en-US"/>
          </a:p>
        </p:txBody>
      </p:sp>
      <p:sp>
        <p:nvSpPr>
          <p:cNvPr id="5" name="Footer Placeholder 4"/>
          <p:cNvSpPr>
            <a:spLocks noGrp="1"/>
          </p:cNvSpPr>
          <p:nvPr>
            <p:ph type="ftr" sz="quarter" idx="11"/>
          </p:nvPr>
        </p:nvSpPr>
        <p:spPr/>
        <p:txBody>
          <a:bodyPr/>
          <a:lstStyle/>
          <a:p>
            <a:r>
              <a:rPr lang="en-US"/>
              <a:t>Needham Finance Committee- May 2025 Annual Town Meeting</a:t>
            </a:r>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370445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22032A-E4C9-7519-D7D9-C57975F29FE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59D0191-5CD0-D3FB-F44D-9D9C3EDEA75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922EB9E-93F6-C7FF-1A1E-37C5D8C3EE2E}"/>
              </a:ext>
            </a:extLst>
          </p:cNvPr>
          <p:cNvSpPr>
            <a:spLocks noGrp="1"/>
          </p:cNvSpPr>
          <p:nvPr>
            <p:ph type="dt" sz="half" idx="10"/>
          </p:nvPr>
        </p:nvSpPr>
        <p:spPr/>
        <p:txBody>
          <a:bodyPr/>
          <a:lstStyle/>
          <a:p>
            <a:fld id="{51A2B97F-3735-4BCF-AEC5-4DAF54FA3F87}" type="datetime1">
              <a:rPr lang="en-US" smtClean="0"/>
              <a:t>5/5/2025</a:t>
            </a:fld>
            <a:endParaRPr lang="en-US"/>
          </a:p>
        </p:txBody>
      </p:sp>
      <p:sp>
        <p:nvSpPr>
          <p:cNvPr id="5" name="Footer Placeholder 4">
            <a:extLst>
              <a:ext uri="{FF2B5EF4-FFF2-40B4-BE49-F238E27FC236}">
                <a16:creationId xmlns:a16="http://schemas.microsoft.com/office/drawing/2014/main" id="{8A0A53C0-4A75-2561-2B42-E50C45A22381}"/>
              </a:ext>
            </a:extLst>
          </p:cNvPr>
          <p:cNvSpPr>
            <a:spLocks noGrp="1"/>
          </p:cNvSpPr>
          <p:nvPr>
            <p:ph type="ftr" sz="quarter" idx="11"/>
          </p:nvPr>
        </p:nvSpPr>
        <p:spPr/>
        <p:txBody>
          <a:bodyPr/>
          <a:lstStyle/>
          <a:p>
            <a:r>
              <a:rPr lang="en-US"/>
              <a:t>Needham Finance Committee- May 2025 Annual Town Meeting</a:t>
            </a:r>
          </a:p>
        </p:txBody>
      </p:sp>
      <p:sp>
        <p:nvSpPr>
          <p:cNvPr id="6" name="Slide Number Placeholder 5">
            <a:extLst>
              <a:ext uri="{FF2B5EF4-FFF2-40B4-BE49-F238E27FC236}">
                <a16:creationId xmlns:a16="http://schemas.microsoft.com/office/drawing/2014/main" id="{947CBB40-0EA5-CFAE-6BF2-EC0A52B47B6B}"/>
              </a:ext>
            </a:extLst>
          </p:cNvPr>
          <p:cNvSpPr>
            <a:spLocks noGrp="1"/>
          </p:cNvSpPr>
          <p:nvPr>
            <p:ph type="sldNum" sz="quarter" idx="12"/>
          </p:nvPr>
        </p:nvSpPr>
        <p:spPr/>
        <p:txBody>
          <a:bodyPr/>
          <a:lstStyle/>
          <a:p>
            <a:fld id="{CF52F150-1D05-43B1-9BE9-570B21882082}" type="slidenum">
              <a:rPr lang="en-US" smtClean="0"/>
              <a:t>‹#›</a:t>
            </a:fld>
            <a:endParaRPr lang="en-US"/>
          </a:p>
        </p:txBody>
      </p:sp>
    </p:spTree>
    <p:extLst>
      <p:ext uri="{BB962C8B-B14F-4D97-AF65-F5344CB8AC3E}">
        <p14:creationId xmlns:p14="http://schemas.microsoft.com/office/powerpoint/2010/main" val="4117099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AF533-84DB-B1F7-C0CC-29B99D3F874A}"/>
              </a:ext>
            </a:extLst>
          </p:cNvPr>
          <p:cNvSpPr>
            <a:spLocks noGrp="1"/>
          </p:cNvSpPr>
          <p:nvPr>
            <p:ph type="title"/>
          </p:nvPr>
        </p:nvSpPr>
        <p:spPr/>
        <p:txBody>
          <a:bodyPr/>
          <a:lstStyle>
            <a:lvl1pPr>
              <a:defRPr>
                <a:solidFill>
                  <a:srgbClr val="002060"/>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FF85EB0E-BA8C-2FE6-8B9D-2115CF810260}"/>
              </a:ext>
            </a:extLst>
          </p:cNvPr>
          <p:cNvSpPr>
            <a:spLocks noGrp="1"/>
          </p:cNvSpPr>
          <p:nvPr>
            <p:ph sz="half" idx="1"/>
          </p:nvPr>
        </p:nvSpPr>
        <p:spPr>
          <a:xfrm>
            <a:off x="838200" y="1825625"/>
            <a:ext cx="5181600" cy="4351338"/>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4B5B50A3-F370-42D1-CA88-79CB8ADA8485}"/>
              </a:ext>
            </a:extLst>
          </p:cNvPr>
          <p:cNvSpPr>
            <a:spLocks noGrp="1"/>
          </p:cNvSpPr>
          <p:nvPr>
            <p:ph sz="half" idx="2"/>
          </p:nvPr>
        </p:nvSpPr>
        <p:spPr>
          <a:xfrm>
            <a:off x="6172200" y="1825625"/>
            <a:ext cx="5181600" cy="4351338"/>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BFE927F8-9CF4-2F68-E677-2C6A59B2CB74}"/>
              </a:ext>
            </a:extLst>
          </p:cNvPr>
          <p:cNvSpPr>
            <a:spLocks noGrp="1"/>
          </p:cNvSpPr>
          <p:nvPr>
            <p:ph type="dt" sz="half" idx="10"/>
          </p:nvPr>
        </p:nvSpPr>
        <p:spPr>
          <a:xfrm>
            <a:off x="0" y="6492875"/>
            <a:ext cx="4558554" cy="365125"/>
          </a:xfrm>
        </p:spPr>
        <p:txBody>
          <a:bodyPr/>
          <a:lstStyle>
            <a:lvl1pPr>
              <a:defRPr/>
            </a:lvl1pPr>
          </a:lstStyle>
          <a:p>
            <a:r>
              <a:rPr lang="en-US" dirty="0"/>
              <a:t>Needham Finance Committee- May 2025  Annual Town Meeting</a:t>
            </a:r>
          </a:p>
        </p:txBody>
      </p:sp>
      <p:sp>
        <p:nvSpPr>
          <p:cNvPr id="7" name="Slide Number Placeholder 6">
            <a:extLst>
              <a:ext uri="{FF2B5EF4-FFF2-40B4-BE49-F238E27FC236}">
                <a16:creationId xmlns:a16="http://schemas.microsoft.com/office/drawing/2014/main" id="{38C9B493-B7AE-3323-505C-8B7C382BCEF9}"/>
              </a:ext>
            </a:extLst>
          </p:cNvPr>
          <p:cNvSpPr>
            <a:spLocks noGrp="1"/>
          </p:cNvSpPr>
          <p:nvPr>
            <p:ph type="sldNum" sz="quarter" idx="12"/>
          </p:nvPr>
        </p:nvSpPr>
        <p:spPr/>
        <p:txBody>
          <a:bodyPr/>
          <a:lstStyle/>
          <a:p>
            <a:fld id="{CF52F150-1D05-43B1-9BE9-570B21882082}" type="slidenum">
              <a:rPr lang="en-US" smtClean="0"/>
              <a:t>‹#›</a:t>
            </a:fld>
            <a:endParaRPr lang="en-US"/>
          </a:p>
        </p:txBody>
      </p:sp>
    </p:spTree>
    <p:extLst>
      <p:ext uri="{BB962C8B-B14F-4D97-AF65-F5344CB8AC3E}">
        <p14:creationId xmlns:p14="http://schemas.microsoft.com/office/powerpoint/2010/main" val="2388563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63D7C-01ED-B18B-599B-AA756D0F15C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F05AEB3-DD8C-1A44-B67F-BC5899F254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0A2289-6D90-6F90-4321-991CBE3A89D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215470-D5A0-276F-A756-77A7356D12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E7241FE-5ABE-302D-C9B9-9A3AEE643D7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3B65F98-1677-313E-9784-0A5DA86497E5}"/>
              </a:ext>
            </a:extLst>
          </p:cNvPr>
          <p:cNvSpPr>
            <a:spLocks noGrp="1"/>
          </p:cNvSpPr>
          <p:nvPr>
            <p:ph type="dt" sz="half" idx="10"/>
          </p:nvPr>
        </p:nvSpPr>
        <p:spPr/>
        <p:txBody>
          <a:bodyPr/>
          <a:lstStyle/>
          <a:p>
            <a:fld id="{0FFE76D6-9767-4EAD-99AF-1D40421FF6AA}" type="datetime1">
              <a:rPr lang="en-US" smtClean="0"/>
              <a:t>5/5/2025</a:t>
            </a:fld>
            <a:endParaRPr lang="en-US"/>
          </a:p>
        </p:txBody>
      </p:sp>
      <p:sp>
        <p:nvSpPr>
          <p:cNvPr id="8" name="Footer Placeholder 7">
            <a:extLst>
              <a:ext uri="{FF2B5EF4-FFF2-40B4-BE49-F238E27FC236}">
                <a16:creationId xmlns:a16="http://schemas.microsoft.com/office/drawing/2014/main" id="{D30ABD49-9C11-F287-6218-4B3AB30901AE}"/>
              </a:ext>
            </a:extLst>
          </p:cNvPr>
          <p:cNvSpPr>
            <a:spLocks noGrp="1"/>
          </p:cNvSpPr>
          <p:nvPr>
            <p:ph type="ftr" sz="quarter" idx="11"/>
          </p:nvPr>
        </p:nvSpPr>
        <p:spPr/>
        <p:txBody>
          <a:bodyPr/>
          <a:lstStyle/>
          <a:p>
            <a:r>
              <a:rPr lang="en-US"/>
              <a:t>Needham Finance Committee- May 2025 Annual Town Meeting</a:t>
            </a:r>
          </a:p>
        </p:txBody>
      </p:sp>
      <p:sp>
        <p:nvSpPr>
          <p:cNvPr id="9" name="Slide Number Placeholder 8">
            <a:extLst>
              <a:ext uri="{FF2B5EF4-FFF2-40B4-BE49-F238E27FC236}">
                <a16:creationId xmlns:a16="http://schemas.microsoft.com/office/drawing/2014/main" id="{635EF8F2-C8AA-92DA-1DAC-A4BB5A19AFDF}"/>
              </a:ext>
            </a:extLst>
          </p:cNvPr>
          <p:cNvSpPr>
            <a:spLocks noGrp="1"/>
          </p:cNvSpPr>
          <p:nvPr>
            <p:ph type="sldNum" sz="quarter" idx="12"/>
          </p:nvPr>
        </p:nvSpPr>
        <p:spPr/>
        <p:txBody>
          <a:bodyPr/>
          <a:lstStyle/>
          <a:p>
            <a:fld id="{CF52F150-1D05-43B1-9BE9-570B21882082}" type="slidenum">
              <a:rPr lang="en-US" smtClean="0"/>
              <a:t>‹#›</a:t>
            </a:fld>
            <a:endParaRPr lang="en-US"/>
          </a:p>
        </p:txBody>
      </p:sp>
    </p:spTree>
    <p:extLst>
      <p:ext uri="{BB962C8B-B14F-4D97-AF65-F5344CB8AC3E}">
        <p14:creationId xmlns:p14="http://schemas.microsoft.com/office/powerpoint/2010/main" val="2651332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E2B93-1E56-A6F7-B582-AA66C97C6E92}"/>
              </a:ext>
            </a:extLst>
          </p:cNvPr>
          <p:cNvSpPr>
            <a:spLocks noGrp="1"/>
          </p:cNvSpPr>
          <p:nvPr>
            <p:ph type="title"/>
          </p:nvPr>
        </p:nvSpPr>
        <p:spPr/>
        <p:txBody>
          <a:bodyPr/>
          <a:lstStyle>
            <a:lvl1pPr>
              <a:defRPr>
                <a:solidFill>
                  <a:srgbClr val="002060"/>
                </a:solidFill>
              </a:defRPr>
            </a:lvl1pPr>
          </a:lstStyle>
          <a:p>
            <a:r>
              <a:rPr lang="en-US" dirty="0"/>
              <a:t>Click to edit Master title style</a:t>
            </a:r>
          </a:p>
        </p:txBody>
      </p:sp>
      <p:sp>
        <p:nvSpPr>
          <p:cNvPr id="3" name="Date Placeholder 2">
            <a:extLst>
              <a:ext uri="{FF2B5EF4-FFF2-40B4-BE49-F238E27FC236}">
                <a16:creationId xmlns:a16="http://schemas.microsoft.com/office/drawing/2014/main" id="{1062D5C7-E36A-C4CB-6EDC-890BB101D8FC}"/>
              </a:ext>
            </a:extLst>
          </p:cNvPr>
          <p:cNvSpPr>
            <a:spLocks noGrp="1"/>
          </p:cNvSpPr>
          <p:nvPr>
            <p:ph type="dt" sz="half" idx="10"/>
          </p:nvPr>
        </p:nvSpPr>
        <p:spPr/>
        <p:txBody>
          <a:bodyPr/>
          <a:lstStyle/>
          <a:p>
            <a:fld id="{2AAF8C96-D20A-4585-86F9-2273EEACE6A3}" type="datetime1">
              <a:rPr lang="en-US" smtClean="0"/>
              <a:t>5/5/2025</a:t>
            </a:fld>
            <a:endParaRPr lang="en-US"/>
          </a:p>
        </p:txBody>
      </p:sp>
      <p:sp>
        <p:nvSpPr>
          <p:cNvPr id="4" name="Footer Placeholder 3">
            <a:extLst>
              <a:ext uri="{FF2B5EF4-FFF2-40B4-BE49-F238E27FC236}">
                <a16:creationId xmlns:a16="http://schemas.microsoft.com/office/drawing/2014/main" id="{170BA7D4-CADA-3E6C-3BF1-0017DD5AEBF4}"/>
              </a:ext>
            </a:extLst>
          </p:cNvPr>
          <p:cNvSpPr>
            <a:spLocks noGrp="1"/>
          </p:cNvSpPr>
          <p:nvPr>
            <p:ph type="ftr" sz="quarter" idx="11"/>
          </p:nvPr>
        </p:nvSpPr>
        <p:spPr/>
        <p:txBody>
          <a:bodyPr/>
          <a:lstStyle/>
          <a:p>
            <a:r>
              <a:rPr lang="en-US"/>
              <a:t>Needham Finance Committee- May 2025 Annual Town Meeting</a:t>
            </a:r>
          </a:p>
        </p:txBody>
      </p:sp>
      <p:sp>
        <p:nvSpPr>
          <p:cNvPr id="5" name="Slide Number Placeholder 4">
            <a:extLst>
              <a:ext uri="{FF2B5EF4-FFF2-40B4-BE49-F238E27FC236}">
                <a16:creationId xmlns:a16="http://schemas.microsoft.com/office/drawing/2014/main" id="{9AEC3A9F-51DD-A60D-E901-57B430B08CAE}"/>
              </a:ext>
            </a:extLst>
          </p:cNvPr>
          <p:cNvSpPr>
            <a:spLocks noGrp="1"/>
          </p:cNvSpPr>
          <p:nvPr>
            <p:ph type="sldNum" sz="quarter" idx="12"/>
          </p:nvPr>
        </p:nvSpPr>
        <p:spPr/>
        <p:txBody>
          <a:bodyPr/>
          <a:lstStyle/>
          <a:p>
            <a:fld id="{CF52F150-1D05-43B1-9BE9-570B21882082}" type="slidenum">
              <a:rPr lang="en-US" smtClean="0"/>
              <a:t>‹#›</a:t>
            </a:fld>
            <a:endParaRPr lang="en-US"/>
          </a:p>
        </p:txBody>
      </p:sp>
    </p:spTree>
    <p:extLst>
      <p:ext uri="{BB962C8B-B14F-4D97-AF65-F5344CB8AC3E}">
        <p14:creationId xmlns:p14="http://schemas.microsoft.com/office/powerpoint/2010/main" val="1605371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397AFE1-70C3-883F-D07B-FA3EDACABB64}"/>
              </a:ext>
            </a:extLst>
          </p:cNvPr>
          <p:cNvSpPr>
            <a:spLocks noGrp="1"/>
          </p:cNvSpPr>
          <p:nvPr>
            <p:ph type="dt" sz="half" idx="10"/>
          </p:nvPr>
        </p:nvSpPr>
        <p:spPr/>
        <p:txBody>
          <a:bodyPr/>
          <a:lstStyle/>
          <a:p>
            <a:fld id="{1744171E-236F-47AA-B655-2C84AEE614CD}" type="datetime1">
              <a:rPr lang="en-US" smtClean="0"/>
              <a:t>5/5/2025</a:t>
            </a:fld>
            <a:endParaRPr lang="en-US"/>
          </a:p>
        </p:txBody>
      </p:sp>
      <p:sp>
        <p:nvSpPr>
          <p:cNvPr id="3" name="Footer Placeholder 2">
            <a:extLst>
              <a:ext uri="{FF2B5EF4-FFF2-40B4-BE49-F238E27FC236}">
                <a16:creationId xmlns:a16="http://schemas.microsoft.com/office/drawing/2014/main" id="{ECDCF688-4B4F-34F5-A376-616785562B20}"/>
              </a:ext>
            </a:extLst>
          </p:cNvPr>
          <p:cNvSpPr>
            <a:spLocks noGrp="1"/>
          </p:cNvSpPr>
          <p:nvPr>
            <p:ph type="ftr" sz="quarter" idx="11"/>
          </p:nvPr>
        </p:nvSpPr>
        <p:spPr/>
        <p:txBody>
          <a:bodyPr/>
          <a:lstStyle/>
          <a:p>
            <a:r>
              <a:rPr lang="en-US"/>
              <a:t>Needham Finance Committee- May 2025 Annual Town Meeting</a:t>
            </a:r>
          </a:p>
        </p:txBody>
      </p:sp>
      <p:sp>
        <p:nvSpPr>
          <p:cNvPr id="4" name="Slide Number Placeholder 3">
            <a:extLst>
              <a:ext uri="{FF2B5EF4-FFF2-40B4-BE49-F238E27FC236}">
                <a16:creationId xmlns:a16="http://schemas.microsoft.com/office/drawing/2014/main" id="{E27B4FAF-9A02-D6A6-1B5A-512E5C529DA8}"/>
              </a:ext>
            </a:extLst>
          </p:cNvPr>
          <p:cNvSpPr>
            <a:spLocks noGrp="1"/>
          </p:cNvSpPr>
          <p:nvPr>
            <p:ph type="sldNum" sz="quarter" idx="12"/>
          </p:nvPr>
        </p:nvSpPr>
        <p:spPr/>
        <p:txBody>
          <a:bodyPr/>
          <a:lstStyle/>
          <a:p>
            <a:fld id="{CF52F150-1D05-43B1-9BE9-570B21882082}" type="slidenum">
              <a:rPr lang="en-US" smtClean="0"/>
              <a:t>‹#›</a:t>
            </a:fld>
            <a:endParaRPr lang="en-US"/>
          </a:p>
        </p:txBody>
      </p:sp>
    </p:spTree>
    <p:extLst>
      <p:ext uri="{BB962C8B-B14F-4D97-AF65-F5344CB8AC3E}">
        <p14:creationId xmlns:p14="http://schemas.microsoft.com/office/powerpoint/2010/main" val="1032578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34D54-5FE4-F885-4779-3DECE39246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78641D2-738F-E230-1A3C-26A5B6CC47E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02FF692-B0D5-8618-DCDA-CE616A0626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4C90CB3-38FB-53A4-15F1-01C3756C38FB}"/>
              </a:ext>
            </a:extLst>
          </p:cNvPr>
          <p:cNvSpPr>
            <a:spLocks noGrp="1"/>
          </p:cNvSpPr>
          <p:nvPr>
            <p:ph type="dt" sz="half" idx="10"/>
          </p:nvPr>
        </p:nvSpPr>
        <p:spPr/>
        <p:txBody>
          <a:bodyPr/>
          <a:lstStyle/>
          <a:p>
            <a:fld id="{EABEB5CF-7B60-450C-B812-80FE19FF2711}" type="datetime1">
              <a:rPr lang="en-US" smtClean="0"/>
              <a:t>5/5/2025</a:t>
            </a:fld>
            <a:endParaRPr lang="en-US"/>
          </a:p>
        </p:txBody>
      </p:sp>
      <p:sp>
        <p:nvSpPr>
          <p:cNvPr id="6" name="Footer Placeholder 5">
            <a:extLst>
              <a:ext uri="{FF2B5EF4-FFF2-40B4-BE49-F238E27FC236}">
                <a16:creationId xmlns:a16="http://schemas.microsoft.com/office/drawing/2014/main" id="{916BE789-CB61-F45A-ED21-948E0C73B105}"/>
              </a:ext>
            </a:extLst>
          </p:cNvPr>
          <p:cNvSpPr>
            <a:spLocks noGrp="1"/>
          </p:cNvSpPr>
          <p:nvPr>
            <p:ph type="ftr" sz="quarter" idx="11"/>
          </p:nvPr>
        </p:nvSpPr>
        <p:spPr/>
        <p:txBody>
          <a:bodyPr/>
          <a:lstStyle/>
          <a:p>
            <a:r>
              <a:rPr lang="en-US"/>
              <a:t>Needham Finance Committee- May 2025 Annual Town Meeting</a:t>
            </a:r>
          </a:p>
        </p:txBody>
      </p:sp>
      <p:sp>
        <p:nvSpPr>
          <p:cNvPr id="7" name="Slide Number Placeholder 6">
            <a:extLst>
              <a:ext uri="{FF2B5EF4-FFF2-40B4-BE49-F238E27FC236}">
                <a16:creationId xmlns:a16="http://schemas.microsoft.com/office/drawing/2014/main" id="{5E03D346-A401-8EC6-EFFD-A6AD8B8FFABC}"/>
              </a:ext>
            </a:extLst>
          </p:cNvPr>
          <p:cNvSpPr>
            <a:spLocks noGrp="1"/>
          </p:cNvSpPr>
          <p:nvPr>
            <p:ph type="sldNum" sz="quarter" idx="12"/>
          </p:nvPr>
        </p:nvSpPr>
        <p:spPr/>
        <p:txBody>
          <a:bodyPr/>
          <a:lstStyle/>
          <a:p>
            <a:fld id="{CF52F150-1D05-43B1-9BE9-570B21882082}" type="slidenum">
              <a:rPr lang="en-US" smtClean="0"/>
              <a:t>‹#›</a:t>
            </a:fld>
            <a:endParaRPr lang="en-US"/>
          </a:p>
        </p:txBody>
      </p:sp>
    </p:spTree>
    <p:extLst>
      <p:ext uri="{BB962C8B-B14F-4D97-AF65-F5344CB8AC3E}">
        <p14:creationId xmlns:p14="http://schemas.microsoft.com/office/powerpoint/2010/main" val="1167982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CFA9D-F193-0FB1-942D-00081DD84F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E8F715D-BB22-581F-6E4C-92E7B7E71D3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6F455E-F6B5-1F4B-BF7E-1AB3D01FDE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9479EA-79F2-01C5-0823-957AE2A15657}"/>
              </a:ext>
            </a:extLst>
          </p:cNvPr>
          <p:cNvSpPr>
            <a:spLocks noGrp="1"/>
          </p:cNvSpPr>
          <p:nvPr>
            <p:ph type="dt" sz="half" idx="10"/>
          </p:nvPr>
        </p:nvSpPr>
        <p:spPr/>
        <p:txBody>
          <a:bodyPr/>
          <a:lstStyle/>
          <a:p>
            <a:fld id="{13BBA585-6F6A-43B4-A359-5AF72B63B854}" type="datetime1">
              <a:rPr lang="en-US" smtClean="0"/>
              <a:t>5/5/2025</a:t>
            </a:fld>
            <a:endParaRPr lang="en-US"/>
          </a:p>
        </p:txBody>
      </p:sp>
      <p:sp>
        <p:nvSpPr>
          <p:cNvPr id="6" name="Footer Placeholder 5">
            <a:extLst>
              <a:ext uri="{FF2B5EF4-FFF2-40B4-BE49-F238E27FC236}">
                <a16:creationId xmlns:a16="http://schemas.microsoft.com/office/drawing/2014/main" id="{FA667E26-48E1-A2CC-24AC-56A9FA36C304}"/>
              </a:ext>
            </a:extLst>
          </p:cNvPr>
          <p:cNvSpPr>
            <a:spLocks noGrp="1"/>
          </p:cNvSpPr>
          <p:nvPr>
            <p:ph type="ftr" sz="quarter" idx="11"/>
          </p:nvPr>
        </p:nvSpPr>
        <p:spPr/>
        <p:txBody>
          <a:bodyPr/>
          <a:lstStyle/>
          <a:p>
            <a:r>
              <a:rPr lang="en-US"/>
              <a:t>Needham Finance Committee- May 2025 Annual Town Meeting</a:t>
            </a:r>
          </a:p>
        </p:txBody>
      </p:sp>
      <p:sp>
        <p:nvSpPr>
          <p:cNvPr id="7" name="Slide Number Placeholder 6">
            <a:extLst>
              <a:ext uri="{FF2B5EF4-FFF2-40B4-BE49-F238E27FC236}">
                <a16:creationId xmlns:a16="http://schemas.microsoft.com/office/drawing/2014/main" id="{CE568C0B-5AF9-381B-E662-8A0C01146F93}"/>
              </a:ext>
            </a:extLst>
          </p:cNvPr>
          <p:cNvSpPr>
            <a:spLocks noGrp="1"/>
          </p:cNvSpPr>
          <p:nvPr>
            <p:ph type="sldNum" sz="quarter" idx="12"/>
          </p:nvPr>
        </p:nvSpPr>
        <p:spPr/>
        <p:txBody>
          <a:bodyPr/>
          <a:lstStyle/>
          <a:p>
            <a:fld id="{CF52F150-1D05-43B1-9BE9-570B21882082}" type="slidenum">
              <a:rPr lang="en-US" smtClean="0"/>
              <a:t>‹#›</a:t>
            </a:fld>
            <a:endParaRPr lang="en-US"/>
          </a:p>
        </p:txBody>
      </p:sp>
    </p:spTree>
    <p:extLst>
      <p:ext uri="{BB962C8B-B14F-4D97-AF65-F5344CB8AC3E}">
        <p14:creationId xmlns:p14="http://schemas.microsoft.com/office/powerpoint/2010/main" val="465419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BCE7FD-D073-D506-CB02-DDD6189A418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299E192B-2CDB-F174-F5EF-5B3706F76D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BC43DE-7714-F839-5217-14D130BB093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endParaRPr lang="en-US" dirty="0"/>
          </a:p>
        </p:txBody>
      </p:sp>
      <p:sp>
        <p:nvSpPr>
          <p:cNvPr id="5" name="Footer Placeholder 4">
            <a:extLst>
              <a:ext uri="{FF2B5EF4-FFF2-40B4-BE49-F238E27FC236}">
                <a16:creationId xmlns:a16="http://schemas.microsoft.com/office/drawing/2014/main" id="{88D971BA-AC0D-1F01-4CFA-DACC0436633C}"/>
              </a:ext>
            </a:extLst>
          </p:cNvPr>
          <p:cNvSpPr>
            <a:spLocks noGrp="1"/>
          </p:cNvSpPr>
          <p:nvPr>
            <p:ph type="ftr" sz="quarter" idx="3"/>
          </p:nvPr>
        </p:nvSpPr>
        <p:spPr>
          <a:xfrm>
            <a:off x="838200" y="6356350"/>
            <a:ext cx="5819588"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dirty="0"/>
              <a:t>Needham Finance Committee- May 2025 Annual Town Meeting</a:t>
            </a:r>
          </a:p>
          <a:p>
            <a:endParaRPr lang="en-US" dirty="0"/>
          </a:p>
        </p:txBody>
      </p:sp>
      <p:sp>
        <p:nvSpPr>
          <p:cNvPr id="6" name="Slide Number Placeholder 5">
            <a:extLst>
              <a:ext uri="{FF2B5EF4-FFF2-40B4-BE49-F238E27FC236}">
                <a16:creationId xmlns:a16="http://schemas.microsoft.com/office/drawing/2014/main" id="{E1C81AFB-88BA-6D09-E21E-69B2717397E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F52F150-1D05-43B1-9BE9-570B21882082}" type="slidenum">
              <a:rPr lang="en-US" smtClean="0"/>
              <a:t>‹#›</a:t>
            </a:fld>
            <a:endParaRPr lang="en-US"/>
          </a:p>
        </p:txBody>
      </p:sp>
    </p:spTree>
    <p:extLst>
      <p:ext uri="{BB962C8B-B14F-4D97-AF65-F5344CB8AC3E}">
        <p14:creationId xmlns:p14="http://schemas.microsoft.com/office/powerpoint/2010/main" val="32015789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319" y="274638"/>
            <a:ext cx="8231744"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319" y="1600201"/>
            <a:ext cx="8231744"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319" y="6356351"/>
            <a:ext cx="213415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14376A-C3F9-4154-9A82-6B3CD37E833E}" type="datetime1">
              <a:rPr lang="en-US" smtClean="0"/>
              <a:t>5/5/2025</a:t>
            </a:fld>
            <a:endParaRPr lang="en-US"/>
          </a:p>
        </p:txBody>
      </p:sp>
      <p:sp>
        <p:nvSpPr>
          <p:cNvPr id="5" name="Footer Placeholder 4"/>
          <p:cNvSpPr>
            <a:spLocks noGrp="1"/>
          </p:cNvSpPr>
          <p:nvPr>
            <p:ph type="ftr" sz="quarter" idx="3"/>
          </p:nvPr>
        </p:nvSpPr>
        <p:spPr>
          <a:xfrm>
            <a:off x="3125014" y="6356351"/>
            <a:ext cx="2896354"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Needham Finance Committee- May 2025 Annual Town Meeting</a:t>
            </a:r>
          </a:p>
        </p:txBody>
      </p:sp>
      <p:sp>
        <p:nvSpPr>
          <p:cNvPr id="6" name="Slide Number Placeholder 5"/>
          <p:cNvSpPr>
            <a:spLocks noGrp="1"/>
          </p:cNvSpPr>
          <p:nvPr>
            <p:ph type="sldNum" sz="quarter" idx="4"/>
          </p:nvPr>
        </p:nvSpPr>
        <p:spPr>
          <a:xfrm>
            <a:off x="6554907" y="6356351"/>
            <a:ext cx="213415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0753897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s://www.needhamma.gov/ArchiveCenter/ViewFile/Item/13754"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9B447FE-DDA9-4B30-828A-59FC569124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89" y="3"/>
            <a:ext cx="12188825"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11" name="Rectangle 10">
            <a:extLst>
              <a:ext uri="{FF2B5EF4-FFF2-40B4-BE49-F238E27FC236}">
                <a16:creationId xmlns:a16="http://schemas.microsoft.com/office/drawing/2014/main" id="{C3D487F7-9050-4871-B351-34A72ADB29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106" y="-1"/>
            <a:ext cx="6094413"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13" name="Rectangle 12">
            <a:extLst>
              <a:ext uri="{FF2B5EF4-FFF2-40B4-BE49-F238E27FC236}">
                <a16:creationId xmlns:a16="http://schemas.microsoft.com/office/drawing/2014/main" id="{F43C27DD-EF6A-4C48-9669-C2970E71A8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52149" y="610336"/>
            <a:ext cx="6858003" cy="5637333"/>
          </a:xfrm>
          <a:prstGeom prst="rect">
            <a:avLst/>
          </a:prstGeom>
          <a:gradFill>
            <a:gsLst>
              <a:gs pos="0">
                <a:schemeClr val="accent1">
                  <a:alpha val="23000"/>
                </a:schemeClr>
              </a:gs>
              <a:gs pos="71000">
                <a:schemeClr val="accent1">
                  <a:lumMod val="50000"/>
                  <a:alpha val="0"/>
                </a:schemeClr>
              </a:gs>
              <a:gs pos="100000">
                <a:srgbClr val="000000">
                  <a:alpha val="0"/>
                </a:srgb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latin typeface="Calibri"/>
            </a:endParaRPr>
          </a:p>
        </p:txBody>
      </p:sp>
      <p:sp>
        <p:nvSpPr>
          <p:cNvPr id="15" name="Rectangle 14">
            <a:extLst>
              <a:ext uri="{FF2B5EF4-FFF2-40B4-BE49-F238E27FC236}">
                <a16:creationId xmlns:a16="http://schemas.microsoft.com/office/drawing/2014/main" id="{05A1AA86-B7E6-4C02-AA34-F1A25CD4C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5928" y="2217951"/>
            <a:ext cx="6101928" cy="4640049"/>
          </a:xfrm>
          <a:prstGeom prst="rect">
            <a:avLst/>
          </a:prstGeom>
          <a:gradFill>
            <a:gsLst>
              <a:gs pos="0">
                <a:schemeClr val="accent1">
                  <a:alpha val="0"/>
                </a:schemeClr>
              </a:gs>
              <a:gs pos="72000">
                <a:srgbClr val="000000">
                  <a:alpha val="21000"/>
                </a:srgb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latin typeface="Calibri"/>
            </a:endParaRPr>
          </a:p>
        </p:txBody>
      </p:sp>
      <p:sp>
        <p:nvSpPr>
          <p:cNvPr id="17" name="Oval 16">
            <a:extLst>
              <a:ext uri="{FF2B5EF4-FFF2-40B4-BE49-F238E27FC236}">
                <a16:creationId xmlns:a16="http://schemas.microsoft.com/office/drawing/2014/main" id="{86C3B9CB-4E48-4726-B7B9-9E02F71B15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4137312">
            <a:off x="566076" y="1212026"/>
            <a:ext cx="4640488" cy="4639280"/>
          </a:xfrm>
          <a:prstGeom prst="ellipse">
            <a:avLst/>
          </a:prstGeom>
          <a:gradFill>
            <a:gsLst>
              <a:gs pos="53000">
                <a:schemeClr val="accent1">
                  <a:alpha val="0"/>
                </a:schemeClr>
              </a:gs>
              <a:gs pos="100000">
                <a:schemeClr val="accent1">
                  <a:lumMod val="40000"/>
                  <a:lumOff val="60000"/>
                  <a:alpha val="15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latin typeface="Calibri"/>
            </a:endParaRPr>
          </a:p>
        </p:txBody>
      </p:sp>
      <p:sp>
        <p:nvSpPr>
          <p:cNvPr id="19" name="Rectangle 18">
            <a:extLst>
              <a:ext uri="{FF2B5EF4-FFF2-40B4-BE49-F238E27FC236}">
                <a16:creationId xmlns:a16="http://schemas.microsoft.com/office/drawing/2014/main" id="{C84384FE-1C88-4CAA-8FB8-2313A3AE73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5929" y="0"/>
            <a:ext cx="6101929" cy="6870700"/>
          </a:xfrm>
          <a:prstGeom prst="rect">
            <a:avLst/>
          </a:prstGeom>
          <a:gradFill>
            <a:gsLst>
              <a:gs pos="24000">
                <a:schemeClr val="accent1">
                  <a:alpha val="0"/>
                </a:schemeClr>
              </a:gs>
              <a:gs pos="100000">
                <a:srgbClr val="000000">
                  <a:alpha val="71000"/>
                </a:srgb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latin typeface="Calibri"/>
            </a:endParaRPr>
          </a:p>
        </p:txBody>
      </p:sp>
      <p:sp>
        <p:nvSpPr>
          <p:cNvPr id="2" name="TextBox 1"/>
          <p:cNvSpPr txBox="1"/>
          <p:nvPr/>
        </p:nvSpPr>
        <p:spPr>
          <a:xfrm>
            <a:off x="223893" y="2991040"/>
            <a:ext cx="5324855" cy="3220382"/>
          </a:xfrm>
          <a:prstGeom prst="rect">
            <a:avLst/>
          </a:prstGeom>
        </p:spPr>
        <p:txBody>
          <a:bodyPr vert="horz" lIns="91440" tIns="45720" rIns="91440" bIns="45720" rtlCol="0" anchor="t">
            <a:normAutofit/>
          </a:bodyPr>
          <a:lstStyle/>
          <a:p>
            <a:pPr algn="r">
              <a:lnSpc>
                <a:spcPct val="90000"/>
              </a:lnSpc>
              <a:spcBef>
                <a:spcPct val="0"/>
              </a:spcBef>
              <a:spcAft>
                <a:spcPts val="600"/>
              </a:spcAft>
              <a:defRPr sz="4800" b="1">
                <a:solidFill>
                  <a:srgbClr val="003366"/>
                </a:solidFill>
                <a:latin typeface="Calibri"/>
              </a:defRPr>
            </a:pPr>
            <a:r>
              <a:rPr lang="en-US" sz="4400" b="1" dirty="0">
                <a:solidFill>
                  <a:srgbClr val="FFFFFF"/>
                </a:solidFill>
                <a:latin typeface="Calibri"/>
              </a:rPr>
              <a:t>Annual Town Meeting</a:t>
            </a:r>
          </a:p>
          <a:p>
            <a:pPr algn="r">
              <a:lnSpc>
                <a:spcPct val="90000"/>
              </a:lnSpc>
              <a:spcBef>
                <a:spcPct val="0"/>
              </a:spcBef>
              <a:spcAft>
                <a:spcPts val="600"/>
              </a:spcAft>
              <a:defRPr sz="4800" b="1">
                <a:solidFill>
                  <a:srgbClr val="003366"/>
                </a:solidFill>
                <a:latin typeface="Calibri"/>
              </a:defRPr>
            </a:pPr>
            <a:r>
              <a:rPr lang="en-US" sz="4400" b="1" dirty="0">
                <a:solidFill>
                  <a:srgbClr val="FFFFFF"/>
                </a:solidFill>
                <a:latin typeface="Calibri"/>
              </a:rPr>
              <a:t>May 5, 2025</a:t>
            </a:r>
          </a:p>
          <a:p>
            <a:pPr algn="r">
              <a:lnSpc>
                <a:spcPct val="90000"/>
              </a:lnSpc>
              <a:spcBef>
                <a:spcPct val="0"/>
              </a:spcBef>
              <a:spcAft>
                <a:spcPts val="600"/>
              </a:spcAft>
              <a:defRPr sz="4800" b="1">
                <a:solidFill>
                  <a:srgbClr val="003366"/>
                </a:solidFill>
                <a:latin typeface="Calibri"/>
              </a:defRPr>
            </a:pPr>
            <a:endParaRPr lang="en-US" sz="4800" b="1" dirty="0">
              <a:solidFill>
                <a:srgbClr val="FFFFFF"/>
              </a:solidFill>
              <a:latin typeface="Calibri"/>
            </a:endParaRPr>
          </a:p>
        </p:txBody>
      </p:sp>
      <p:sp>
        <p:nvSpPr>
          <p:cNvPr id="3" name="TextBox 2"/>
          <p:cNvSpPr txBox="1"/>
          <p:nvPr/>
        </p:nvSpPr>
        <p:spPr>
          <a:xfrm>
            <a:off x="214523" y="646578"/>
            <a:ext cx="5661023" cy="1112208"/>
          </a:xfrm>
          <a:prstGeom prst="rect">
            <a:avLst/>
          </a:prstGeom>
        </p:spPr>
        <p:txBody>
          <a:bodyPr vert="horz" lIns="91440" tIns="45720" rIns="91440" bIns="45720" rtlCol="0" anchor="b">
            <a:normAutofit/>
          </a:bodyPr>
          <a:lstStyle/>
          <a:p>
            <a:pPr algn="ctr">
              <a:lnSpc>
                <a:spcPct val="90000"/>
              </a:lnSpc>
              <a:spcBef>
                <a:spcPts val="1000"/>
              </a:spcBef>
              <a:defRPr sz="2800">
                <a:solidFill>
                  <a:srgbClr val="003366"/>
                </a:solidFill>
                <a:latin typeface="Calibri"/>
              </a:defRPr>
            </a:pPr>
            <a:r>
              <a:rPr lang="en-US" sz="2400" dirty="0">
                <a:solidFill>
                  <a:srgbClr val="FFFFFF"/>
                </a:solidFill>
                <a:latin typeface="Calibri"/>
              </a:rPr>
              <a:t>Article 2</a:t>
            </a:r>
          </a:p>
          <a:p>
            <a:pPr algn="ctr">
              <a:lnSpc>
                <a:spcPct val="90000"/>
              </a:lnSpc>
              <a:spcBef>
                <a:spcPts val="1000"/>
              </a:spcBef>
              <a:defRPr sz="2800">
                <a:solidFill>
                  <a:srgbClr val="003366"/>
                </a:solidFill>
                <a:latin typeface="Calibri"/>
              </a:defRPr>
            </a:pPr>
            <a:r>
              <a:rPr lang="en-US" sz="2400" dirty="0">
                <a:solidFill>
                  <a:srgbClr val="FFFFFF"/>
                </a:solidFill>
                <a:latin typeface="Calibri"/>
              </a:rPr>
              <a:t>Finance Committee Report to Town Meeting</a:t>
            </a:r>
          </a:p>
        </p:txBody>
      </p:sp>
      <p:pic>
        <p:nvPicPr>
          <p:cNvPr id="4" name="Picture 3" descr="needham_logo_updated.jpg"/>
          <p:cNvPicPr>
            <a:picLocks noChangeAspect="1"/>
          </p:cNvPicPr>
          <p:nvPr/>
        </p:nvPicPr>
        <p:blipFill>
          <a:blip r:embed="rId3"/>
          <a:srcRect l="5738" r="7106"/>
          <a:stretch/>
        </p:blipFill>
        <p:spPr>
          <a:xfrm>
            <a:off x="6553081" y="457200"/>
            <a:ext cx="5180253" cy="5943600"/>
          </a:xfrm>
          <a:prstGeom prst="rect">
            <a:avLst/>
          </a:prstGeom>
        </p:spPr>
      </p:pic>
      <p:sp>
        <p:nvSpPr>
          <p:cNvPr id="5" name="Footer Placeholder 4">
            <a:extLst>
              <a:ext uri="{FF2B5EF4-FFF2-40B4-BE49-F238E27FC236}">
                <a16:creationId xmlns:a16="http://schemas.microsoft.com/office/drawing/2014/main" id="{03C9BE8A-2620-984A-9C07-A859317010AA}"/>
              </a:ext>
            </a:extLst>
          </p:cNvPr>
          <p:cNvSpPr>
            <a:spLocks noGrp="1"/>
          </p:cNvSpPr>
          <p:nvPr>
            <p:ph type="ftr" sz="quarter" idx="11"/>
          </p:nvPr>
        </p:nvSpPr>
        <p:spPr/>
        <p:txBody>
          <a:bodyPr/>
          <a:lstStyle/>
          <a:p>
            <a:r>
              <a:rPr lang="en-US"/>
              <a:t>Needham Finance Committee- May 2025 Annual Town Meeting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A5892-336B-7A5B-23A8-D169BF4145D5}"/>
              </a:ext>
            </a:extLst>
          </p:cNvPr>
          <p:cNvSpPr>
            <a:spLocks noGrp="1"/>
          </p:cNvSpPr>
          <p:nvPr>
            <p:ph type="title"/>
          </p:nvPr>
        </p:nvSpPr>
        <p:spPr/>
        <p:txBody>
          <a:bodyPr/>
          <a:lstStyle/>
          <a:p>
            <a:r>
              <a:rPr lang="en-US" dirty="0"/>
              <a:t>Debt Financing Outlook</a:t>
            </a:r>
          </a:p>
        </p:txBody>
      </p:sp>
      <p:sp>
        <p:nvSpPr>
          <p:cNvPr id="3" name="Footer Placeholder 2">
            <a:extLst>
              <a:ext uri="{FF2B5EF4-FFF2-40B4-BE49-F238E27FC236}">
                <a16:creationId xmlns:a16="http://schemas.microsoft.com/office/drawing/2014/main" id="{F999AD8D-9A63-D898-5DC6-886F98166177}"/>
              </a:ext>
            </a:extLst>
          </p:cNvPr>
          <p:cNvSpPr>
            <a:spLocks noGrp="1"/>
          </p:cNvSpPr>
          <p:nvPr>
            <p:ph type="ftr" sz="quarter" idx="11"/>
          </p:nvPr>
        </p:nvSpPr>
        <p:spPr/>
        <p:txBody>
          <a:bodyPr/>
          <a:lstStyle/>
          <a:p>
            <a:r>
              <a:rPr lang="en-US"/>
              <a:t>Needham Finance Committee- May 2025 Annual Town Meeting</a:t>
            </a:r>
          </a:p>
        </p:txBody>
      </p:sp>
      <p:sp>
        <p:nvSpPr>
          <p:cNvPr id="4" name="TextBox 3">
            <a:extLst>
              <a:ext uri="{FF2B5EF4-FFF2-40B4-BE49-F238E27FC236}">
                <a16:creationId xmlns:a16="http://schemas.microsoft.com/office/drawing/2014/main" id="{AFDD5F9F-2D45-B759-576F-1E7CA239BC4C}"/>
              </a:ext>
            </a:extLst>
          </p:cNvPr>
          <p:cNvSpPr txBox="1"/>
          <p:nvPr/>
        </p:nvSpPr>
        <p:spPr>
          <a:xfrm>
            <a:off x="4039861" y="5263343"/>
            <a:ext cx="4679595" cy="646331"/>
          </a:xfrm>
          <a:prstGeom prst="rect">
            <a:avLst/>
          </a:prstGeom>
          <a:noFill/>
        </p:spPr>
        <p:txBody>
          <a:bodyPr wrap="square" rtlCol="0">
            <a:spAutoFit/>
          </a:bodyPr>
          <a:lstStyle/>
          <a:p>
            <a:r>
              <a:rPr lang="en-US" dirty="0"/>
              <a:t>To access the repot- 2025 Debt Financing Outlook- Use this QR code and go to page 14</a:t>
            </a:r>
          </a:p>
        </p:txBody>
      </p:sp>
      <p:pic>
        <p:nvPicPr>
          <p:cNvPr id="5" name="Picture 4">
            <a:extLst>
              <a:ext uri="{FF2B5EF4-FFF2-40B4-BE49-F238E27FC236}">
                <a16:creationId xmlns:a16="http://schemas.microsoft.com/office/drawing/2014/main" id="{A9EE5F37-784C-737F-65B2-D480420CC57E}"/>
              </a:ext>
            </a:extLst>
          </p:cNvPr>
          <p:cNvPicPr>
            <a:picLocks noChangeAspect="1"/>
          </p:cNvPicPr>
          <p:nvPr/>
        </p:nvPicPr>
        <p:blipFill>
          <a:blip r:embed="rId2"/>
          <a:stretch>
            <a:fillRect/>
          </a:stretch>
        </p:blipFill>
        <p:spPr>
          <a:xfrm>
            <a:off x="4203146" y="1541681"/>
            <a:ext cx="3785707" cy="3774637"/>
          </a:xfrm>
          <a:prstGeom prst="rect">
            <a:avLst/>
          </a:prstGeom>
        </p:spPr>
      </p:pic>
    </p:spTree>
    <p:extLst>
      <p:ext uri="{BB962C8B-B14F-4D97-AF65-F5344CB8AC3E}">
        <p14:creationId xmlns:p14="http://schemas.microsoft.com/office/powerpoint/2010/main" val="1951397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AB1B863-DD42-A0C6-C758-0EE156899F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8F6B43-705D-5320-3441-4B5118FEA424}"/>
              </a:ext>
            </a:extLst>
          </p:cNvPr>
          <p:cNvSpPr>
            <a:spLocks noGrp="1"/>
          </p:cNvSpPr>
          <p:nvPr>
            <p:ph type="title"/>
          </p:nvPr>
        </p:nvSpPr>
        <p:spPr>
          <a:xfrm>
            <a:off x="721950" y="677441"/>
            <a:ext cx="10296548" cy="894230"/>
          </a:xfrm>
        </p:spPr>
        <p:txBody>
          <a:bodyPr vert="horz" lIns="91440" tIns="45720" rIns="91440" bIns="45720" rtlCol="0" anchor="b">
            <a:noAutofit/>
          </a:bodyPr>
          <a:lstStyle/>
          <a:p>
            <a:r>
              <a:rPr lang="en-US" dirty="0">
                <a:latin typeface="+mn-lt"/>
              </a:rPr>
              <a:t>Select Board &amp; </a:t>
            </a:r>
            <a:br>
              <a:rPr lang="en-US" dirty="0">
                <a:latin typeface="+mn-lt"/>
              </a:rPr>
            </a:br>
            <a:r>
              <a:rPr lang="en-US" dirty="0">
                <a:latin typeface="+mn-lt"/>
              </a:rPr>
              <a:t>School Committee Priorities</a:t>
            </a:r>
          </a:p>
        </p:txBody>
      </p:sp>
      <p:sp>
        <p:nvSpPr>
          <p:cNvPr id="7" name="Content Placeholder 2">
            <a:extLst>
              <a:ext uri="{FF2B5EF4-FFF2-40B4-BE49-F238E27FC236}">
                <a16:creationId xmlns:a16="http://schemas.microsoft.com/office/drawing/2014/main" id="{19FC212C-2C56-C3FC-00DE-F72F7165F35A}"/>
              </a:ext>
            </a:extLst>
          </p:cNvPr>
          <p:cNvSpPr>
            <a:spLocks noGrp="1"/>
          </p:cNvSpPr>
          <p:nvPr>
            <p:ph sz="half" idx="1"/>
          </p:nvPr>
        </p:nvSpPr>
        <p:spPr>
          <a:xfrm>
            <a:off x="782754" y="1730934"/>
            <a:ext cx="10174941" cy="4351338"/>
          </a:xfrm>
        </p:spPr>
        <p:txBody>
          <a:bodyPr>
            <a:normAutofit lnSpcReduction="10000"/>
          </a:bodyPr>
          <a:lstStyle/>
          <a:p>
            <a:pPr lvl="1"/>
            <a:r>
              <a:rPr lang="en-US" dirty="0"/>
              <a:t>The Finance Committee’s focus is both short-term and long-term</a:t>
            </a:r>
          </a:p>
          <a:p>
            <a:pPr lvl="2"/>
            <a:r>
              <a:rPr lang="en-US" dirty="0"/>
              <a:t>We prepare the Annual Operating Budget that is in your warrant and will be discussed in Article 13</a:t>
            </a:r>
          </a:p>
          <a:p>
            <a:pPr lvl="2"/>
            <a:endParaRPr lang="en-US" dirty="0"/>
          </a:p>
          <a:p>
            <a:pPr lvl="2"/>
            <a:r>
              <a:rPr lang="en-US" dirty="0"/>
              <a:t>We review and vote on all Town Meeting and Special Town Meeting warrant articles that have a financial implication to the Town</a:t>
            </a:r>
          </a:p>
          <a:p>
            <a:pPr lvl="2"/>
            <a:endParaRPr lang="en-US" dirty="0"/>
          </a:p>
          <a:p>
            <a:pPr lvl="2"/>
            <a:r>
              <a:rPr lang="en-US" dirty="0"/>
              <a:t>We evaluate the </a:t>
            </a:r>
            <a:r>
              <a:rPr lang="en-US" b="1" dirty="0"/>
              <a:t>financial implications </a:t>
            </a:r>
            <a:r>
              <a:rPr lang="en-US" dirty="0"/>
              <a:t>of all capital projects, including the School Master Plan, funding for significant building renovations such as the Department of Public Works Facilities, the Public Safety Buildings and school renovations</a:t>
            </a:r>
          </a:p>
          <a:p>
            <a:pPr lvl="2"/>
            <a:endParaRPr lang="en-US" dirty="0"/>
          </a:p>
          <a:p>
            <a:pPr lvl="2"/>
            <a:r>
              <a:rPr lang="en-US" dirty="0"/>
              <a:t>We consider, study and deliberate on how Needham’s Capital Plans and Major Project Initiatives can be financed in a way that (a) achieves the Select Boards Goals, (b) maintains the Town’s financial flexibility and (c) carefully considers the tax burden to its residents.</a:t>
            </a:r>
          </a:p>
        </p:txBody>
      </p:sp>
      <p:sp>
        <p:nvSpPr>
          <p:cNvPr id="8" name="Footer Placeholder 7">
            <a:extLst>
              <a:ext uri="{FF2B5EF4-FFF2-40B4-BE49-F238E27FC236}">
                <a16:creationId xmlns:a16="http://schemas.microsoft.com/office/drawing/2014/main" id="{EF0B7E68-B5E9-7EE9-EA6F-392FD8DCCE19}"/>
              </a:ext>
            </a:extLst>
          </p:cNvPr>
          <p:cNvSpPr>
            <a:spLocks noGrp="1"/>
          </p:cNvSpPr>
          <p:nvPr>
            <p:ph type="ftr" sz="quarter" idx="4294967295"/>
          </p:nvPr>
        </p:nvSpPr>
        <p:spPr>
          <a:xfrm>
            <a:off x="127471" y="6399569"/>
            <a:ext cx="4114800" cy="365125"/>
          </a:xfrm>
        </p:spPr>
        <p:txBody>
          <a:bodyPr vert="horz" lIns="91440" tIns="45720" rIns="91440" bIns="45720" rtlCol="0" anchor="ctr">
            <a:normAutofit/>
          </a:bodyPr>
          <a:lstStyle/>
          <a:p>
            <a:pPr algn="l">
              <a:spcAft>
                <a:spcPts val="600"/>
              </a:spcAft>
              <a:defRPr/>
            </a:pPr>
            <a:r>
              <a:rPr lang="en-US" sz="1100" kern="1200" dirty="0">
                <a:solidFill>
                  <a:schemeClr val="tx1">
                    <a:lumMod val="50000"/>
                    <a:lumOff val="50000"/>
                  </a:schemeClr>
                </a:solidFill>
                <a:latin typeface="Calibri" panose="020F0502020204030204"/>
                <a:ea typeface="+mn-ea"/>
                <a:cs typeface="+mn-cs"/>
              </a:rPr>
              <a:t>Needham Finance Committee- May 2025 Annual Town Meeting</a:t>
            </a:r>
          </a:p>
        </p:txBody>
      </p:sp>
      <p:sp>
        <p:nvSpPr>
          <p:cNvPr id="4" name="TextBox 3">
            <a:extLst>
              <a:ext uri="{FF2B5EF4-FFF2-40B4-BE49-F238E27FC236}">
                <a16:creationId xmlns:a16="http://schemas.microsoft.com/office/drawing/2014/main" id="{CD5CEEC8-1291-3A8B-66BB-908F5D3313D4}"/>
              </a:ext>
            </a:extLst>
          </p:cNvPr>
          <p:cNvSpPr txBox="1"/>
          <p:nvPr/>
        </p:nvSpPr>
        <p:spPr>
          <a:xfrm>
            <a:off x="1904725" y="-1767785"/>
            <a:ext cx="392341" cy="327198"/>
          </a:xfrm>
          <a:prstGeom prst="rect">
            <a:avLst/>
          </a:prstGeom>
          <a:noFill/>
        </p:spPr>
        <p:txBody>
          <a:bodyPr wrap="square" rtlCol="0">
            <a:spAutoFit/>
          </a:bodyPr>
          <a:lstStyle/>
          <a:p>
            <a:endParaRPr lang="en-US" dirty="0"/>
          </a:p>
        </p:txBody>
      </p:sp>
      <p:pic>
        <p:nvPicPr>
          <p:cNvPr id="3" name="Picture 2" descr="Town of Needham, MA logo">
            <a:extLst>
              <a:ext uri="{FF2B5EF4-FFF2-40B4-BE49-F238E27FC236}">
                <a16:creationId xmlns:a16="http://schemas.microsoft.com/office/drawing/2014/main" id="{8C3888AE-CC95-6088-BBF5-67691687AB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1" b="-1"/>
          <a:stretch/>
        </p:blipFill>
        <p:spPr bwMode="auto">
          <a:xfrm>
            <a:off x="10448365" y="323464"/>
            <a:ext cx="1163618" cy="1163618"/>
          </a:xfrm>
          <a:custGeom>
            <a:avLst/>
            <a:gdLst/>
            <a:ahLst/>
            <a:cxnLst/>
            <a:rect l="l" t="t" r="r" b="b"/>
            <a:pathLst>
              <a:path w="4694238" h="4694238">
                <a:moveTo>
                  <a:pt x="2347119" y="0"/>
                </a:moveTo>
                <a:cubicBezTo>
                  <a:pt x="3643397" y="0"/>
                  <a:pt x="4694238" y="1050841"/>
                  <a:pt x="4694238" y="2347119"/>
                </a:cubicBezTo>
                <a:cubicBezTo>
                  <a:pt x="4694238" y="3643397"/>
                  <a:pt x="3643397" y="4694238"/>
                  <a:pt x="2347119" y="4694238"/>
                </a:cubicBezTo>
                <a:cubicBezTo>
                  <a:pt x="1050841" y="4694238"/>
                  <a:pt x="0" y="3643397"/>
                  <a:pt x="0" y="2347119"/>
                </a:cubicBezTo>
                <a:cubicBezTo>
                  <a:pt x="0" y="1050841"/>
                  <a:pt x="1050841" y="0"/>
                  <a:pt x="2347119"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301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6805C32-7102-24DF-7B3E-CEB22BE728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039FEF-7236-4F97-2461-701A16015F8C}"/>
              </a:ext>
            </a:extLst>
          </p:cNvPr>
          <p:cNvSpPr>
            <a:spLocks noGrp="1"/>
          </p:cNvSpPr>
          <p:nvPr>
            <p:ph type="title"/>
          </p:nvPr>
        </p:nvSpPr>
        <p:spPr>
          <a:xfrm>
            <a:off x="824752" y="385036"/>
            <a:ext cx="9043596" cy="894230"/>
          </a:xfrm>
        </p:spPr>
        <p:txBody>
          <a:bodyPr vert="horz" lIns="91440" tIns="45720" rIns="91440" bIns="45720" rtlCol="0" anchor="b">
            <a:normAutofit/>
          </a:bodyPr>
          <a:lstStyle/>
          <a:p>
            <a:r>
              <a:rPr lang="en-US">
                <a:latin typeface="+mn-lt"/>
              </a:rPr>
              <a:t>2025 Debt Financing Outlook</a:t>
            </a:r>
            <a:endParaRPr lang="en-US" dirty="0">
              <a:latin typeface="+mn-lt"/>
            </a:endParaRPr>
          </a:p>
        </p:txBody>
      </p:sp>
      <p:sp>
        <p:nvSpPr>
          <p:cNvPr id="11" name="Content Placeholder 10">
            <a:extLst>
              <a:ext uri="{FF2B5EF4-FFF2-40B4-BE49-F238E27FC236}">
                <a16:creationId xmlns:a16="http://schemas.microsoft.com/office/drawing/2014/main" id="{182236AC-9F11-DABA-3A1C-99F84E6A11ED}"/>
              </a:ext>
            </a:extLst>
          </p:cNvPr>
          <p:cNvSpPr>
            <a:spLocks noGrp="1"/>
          </p:cNvSpPr>
          <p:nvPr>
            <p:ph sz="half" idx="1"/>
          </p:nvPr>
        </p:nvSpPr>
        <p:spPr>
          <a:xfrm>
            <a:off x="824752" y="1582206"/>
            <a:ext cx="8765815" cy="4351338"/>
          </a:xfrm>
        </p:spPr>
        <p:txBody>
          <a:bodyPr>
            <a:normAutofit fontScale="85000" lnSpcReduction="20000"/>
          </a:bodyPr>
          <a:lstStyle/>
          <a:p>
            <a:r>
              <a:rPr lang="en-US" dirty="0"/>
              <a:t>The Director of Finance and his staff have prepared a report called </a:t>
            </a:r>
            <a:r>
              <a:rPr lang="en-US" b="1" i="1" dirty="0"/>
              <a:t>2025 Debt Financing Outlook</a:t>
            </a:r>
          </a:p>
          <a:p>
            <a:pPr marL="0" indent="0">
              <a:buNone/>
            </a:pPr>
            <a:r>
              <a:rPr lang="en-US" b="1" i="1" dirty="0">
                <a:hlinkClick r:id="rId3"/>
              </a:rPr>
              <a:t>https://www.needhamma.gov/ArchiveCenter/ViewFile/Item/13754</a:t>
            </a:r>
            <a:endParaRPr lang="en-US" b="1" i="1" dirty="0"/>
          </a:p>
          <a:p>
            <a:pPr marL="0" indent="0" algn="ctr">
              <a:buNone/>
            </a:pPr>
            <a:r>
              <a:rPr lang="en-US" dirty="0"/>
              <a:t>(The 2025 Debt Financing Outlook begins on page 14)</a:t>
            </a:r>
          </a:p>
          <a:p>
            <a:pPr marL="0" indent="0">
              <a:buNone/>
            </a:pPr>
            <a:endParaRPr lang="en-US" b="1" i="1" dirty="0"/>
          </a:p>
          <a:p>
            <a:r>
              <a:rPr lang="en-US" dirty="0"/>
              <a:t>The Report was presented to the Select Board on their meeting on April 22, 2025 and is available at the above link.</a:t>
            </a:r>
          </a:p>
          <a:p>
            <a:endParaRPr lang="en-US" dirty="0"/>
          </a:p>
          <a:p>
            <a:r>
              <a:rPr lang="en-US" dirty="0"/>
              <a:t>This is a tremendous amount of work, analysis and thoughtful preparation and we thank the Director of Finance and his staff for preparing this report.  This is an invaluable tool for the Finance Committee.</a:t>
            </a:r>
          </a:p>
          <a:p>
            <a:endParaRPr lang="en-US" dirty="0"/>
          </a:p>
          <a:p>
            <a:endParaRPr lang="en-US" dirty="0"/>
          </a:p>
        </p:txBody>
      </p:sp>
      <p:sp>
        <p:nvSpPr>
          <p:cNvPr id="8" name="Footer Placeholder 7">
            <a:extLst>
              <a:ext uri="{FF2B5EF4-FFF2-40B4-BE49-F238E27FC236}">
                <a16:creationId xmlns:a16="http://schemas.microsoft.com/office/drawing/2014/main" id="{B3D85AAE-0C73-A34A-5C2A-602AEACBEDE5}"/>
              </a:ext>
            </a:extLst>
          </p:cNvPr>
          <p:cNvSpPr>
            <a:spLocks noGrp="1"/>
          </p:cNvSpPr>
          <p:nvPr>
            <p:ph type="ftr" sz="quarter" idx="4294967295"/>
          </p:nvPr>
        </p:nvSpPr>
        <p:spPr>
          <a:xfrm>
            <a:off x="43495" y="6385870"/>
            <a:ext cx="4114800" cy="365125"/>
          </a:xfrm>
        </p:spPr>
        <p:txBody>
          <a:bodyPr vert="horz" lIns="91440" tIns="45720" rIns="91440" bIns="45720" rtlCol="0" anchor="ctr">
            <a:normAutofit/>
          </a:bodyPr>
          <a:lstStyle/>
          <a:p>
            <a:pPr algn="l">
              <a:spcAft>
                <a:spcPts val="600"/>
              </a:spcAft>
              <a:defRPr/>
            </a:pPr>
            <a:r>
              <a:rPr lang="en-US" sz="1100" kern="1200" dirty="0">
                <a:solidFill>
                  <a:schemeClr val="tx1">
                    <a:lumMod val="50000"/>
                    <a:lumOff val="50000"/>
                  </a:schemeClr>
                </a:solidFill>
                <a:latin typeface="Calibri" panose="020F0502020204030204"/>
                <a:ea typeface="+mn-ea"/>
                <a:cs typeface="+mn-cs"/>
              </a:rPr>
              <a:t>Needham Finance Committee- May 2025 Annual Town Meeting</a:t>
            </a:r>
          </a:p>
        </p:txBody>
      </p:sp>
      <p:pic>
        <p:nvPicPr>
          <p:cNvPr id="1026" name="Picture 2" descr="Town of Needham, MA logo">
            <a:extLst>
              <a:ext uri="{FF2B5EF4-FFF2-40B4-BE49-F238E27FC236}">
                <a16:creationId xmlns:a16="http://schemas.microsoft.com/office/drawing/2014/main" id="{1A2DD6FA-D092-161A-BAA6-2FE81BA2B16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r="-1" b="-1"/>
          <a:stretch/>
        </p:blipFill>
        <p:spPr bwMode="auto">
          <a:xfrm>
            <a:off x="10448365" y="323464"/>
            <a:ext cx="1163618" cy="1163618"/>
          </a:xfrm>
          <a:custGeom>
            <a:avLst/>
            <a:gdLst/>
            <a:ahLst/>
            <a:cxnLst/>
            <a:rect l="l" t="t" r="r" b="b"/>
            <a:pathLst>
              <a:path w="4694238" h="4694238">
                <a:moveTo>
                  <a:pt x="2347119" y="0"/>
                </a:moveTo>
                <a:cubicBezTo>
                  <a:pt x="3643397" y="0"/>
                  <a:pt x="4694238" y="1050841"/>
                  <a:pt x="4694238" y="2347119"/>
                </a:cubicBezTo>
                <a:cubicBezTo>
                  <a:pt x="4694238" y="3643397"/>
                  <a:pt x="3643397" y="4694238"/>
                  <a:pt x="2347119" y="4694238"/>
                </a:cubicBezTo>
                <a:cubicBezTo>
                  <a:pt x="1050841" y="4694238"/>
                  <a:pt x="0" y="3643397"/>
                  <a:pt x="0" y="2347119"/>
                </a:cubicBezTo>
                <a:cubicBezTo>
                  <a:pt x="0" y="1050841"/>
                  <a:pt x="1050841" y="0"/>
                  <a:pt x="2347119" y="0"/>
                </a:cubicBezTo>
                <a:close/>
              </a:path>
            </a:pathLst>
          </a:cu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3C340E8F-BDBC-F467-C28C-C1FD073034C2}"/>
              </a:ext>
            </a:extLst>
          </p:cNvPr>
          <p:cNvSpPr txBox="1"/>
          <p:nvPr/>
        </p:nvSpPr>
        <p:spPr>
          <a:xfrm>
            <a:off x="1904725" y="-1767785"/>
            <a:ext cx="392341" cy="327198"/>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33751233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FFA9F1-C241-A025-64B3-484E6A7CA8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A1EA58-8F70-4094-8F39-CD300DE2C4F3}"/>
              </a:ext>
            </a:extLst>
          </p:cNvPr>
          <p:cNvSpPr>
            <a:spLocks noGrp="1"/>
          </p:cNvSpPr>
          <p:nvPr>
            <p:ph type="title"/>
          </p:nvPr>
        </p:nvSpPr>
        <p:spPr>
          <a:xfrm>
            <a:off x="812383" y="385036"/>
            <a:ext cx="9055965" cy="894230"/>
          </a:xfrm>
        </p:spPr>
        <p:txBody>
          <a:bodyPr vert="horz" lIns="91440" tIns="45720" rIns="91440" bIns="45720" rtlCol="0" anchor="b">
            <a:normAutofit/>
          </a:bodyPr>
          <a:lstStyle/>
          <a:p>
            <a:r>
              <a:rPr lang="en-US" dirty="0">
                <a:latin typeface="+mn-lt"/>
              </a:rPr>
              <a:t>Debt Management Policies</a:t>
            </a:r>
          </a:p>
        </p:txBody>
      </p:sp>
      <p:sp>
        <p:nvSpPr>
          <p:cNvPr id="6" name="Content Placeholder 2">
            <a:extLst>
              <a:ext uri="{FF2B5EF4-FFF2-40B4-BE49-F238E27FC236}">
                <a16:creationId xmlns:a16="http://schemas.microsoft.com/office/drawing/2014/main" id="{810255E5-8329-FAAB-36B3-6465ACA0B0EF}"/>
              </a:ext>
            </a:extLst>
          </p:cNvPr>
          <p:cNvSpPr>
            <a:spLocks noGrp="1"/>
          </p:cNvSpPr>
          <p:nvPr>
            <p:ph sz="half" idx="1"/>
          </p:nvPr>
        </p:nvSpPr>
        <p:spPr>
          <a:xfrm>
            <a:off x="812383" y="1541650"/>
            <a:ext cx="5181600" cy="4351338"/>
          </a:xfrm>
          <a:ln w="22225">
            <a:solidFill>
              <a:schemeClr val="accent1">
                <a:lumMod val="75000"/>
              </a:schemeClr>
            </a:solidFill>
          </a:ln>
        </p:spPr>
        <p:txBody>
          <a:bodyPr>
            <a:normAutofit/>
          </a:bodyPr>
          <a:lstStyle/>
          <a:p>
            <a:r>
              <a:rPr lang="en-US" sz="2000" dirty="0"/>
              <a:t>From the Select Board’s Debt Management Policies (Last Revised 1/9/2024)</a:t>
            </a:r>
          </a:p>
          <a:p>
            <a:pPr lvl="1"/>
            <a:endParaRPr lang="en-US" sz="2000" dirty="0"/>
          </a:p>
          <a:p>
            <a:pPr lvl="1"/>
            <a:r>
              <a:rPr lang="en-US" sz="2000" dirty="0"/>
              <a:t>The Town will allocate or reserve </a:t>
            </a:r>
            <a:r>
              <a:rPr lang="en-US" sz="2000" b="1" dirty="0"/>
              <a:t>3% of projected General Fund revenue </a:t>
            </a:r>
            <a:r>
              <a:rPr lang="en-US" sz="2000" dirty="0"/>
              <a:t>(property taxes less debt exclusions, state aid, and local receipts) for debt service.  </a:t>
            </a:r>
            <a:r>
              <a:rPr lang="en-US" sz="2000" b="1" dirty="0"/>
              <a:t>Referred to as - Debt Within the Levy</a:t>
            </a:r>
          </a:p>
          <a:p>
            <a:pPr lvl="1"/>
            <a:r>
              <a:rPr lang="en-US" sz="2000" dirty="0"/>
              <a:t>The Town will strive to limit total debt service, including debt exclusions and self-supporting debt, to 10% of gross revenues.  </a:t>
            </a:r>
          </a:p>
          <a:p>
            <a:pPr marL="457200" lvl="1" indent="0">
              <a:buNone/>
            </a:pPr>
            <a:r>
              <a:rPr lang="en-US" sz="2000" dirty="0"/>
              <a:t>    </a:t>
            </a:r>
            <a:r>
              <a:rPr lang="en-US" sz="2000" b="1" dirty="0"/>
              <a:t>Referred to as – Excluded Debt</a:t>
            </a:r>
            <a:endParaRPr lang="en-US" sz="2000" dirty="0"/>
          </a:p>
          <a:p>
            <a:pPr lvl="1"/>
            <a:endParaRPr lang="en-US" dirty="0"/>
          </a:p>
          <a:p>
            <a:pPr marL="457200" lvl="1" indent="0">
              <a:buNone/>
            </a:pPr>
            <a:endParaRPr lang="en-US" dirty="0"/>
          </a:p>
        </p:txBody>
      </p:sp>
      <p:sp>
        <p:nvSpPr>
          <p:cNvPr id="9" name="Content Placeholder 3">
            <a:extLst>
              <a:ext uri="{FF2B5EF4-FFF2-40B4-BE49-F238E27FC236}">
                <a16:creationId xmlns:a16="http://schemas.microsoft.com/office/drawing/2014/main" id="{0FA5AC27-AABA-B278-03FF-715473E768AB}"/>
              </a:ext>
            </a:extLst>
          </p:cNvPr>
          <p:cNvSpPr>
            <a:spLocks noGrp="1"/>
          </p:cNvSpPr>
          <p:nvPr>
            <p:ph sz="half" idx="2"/>
          </p:nvPr>
        </p:nvSpPr>
        <p:spPr>
          <a:xfrm>
            <a:off x="6198017" y="1541650"/>
            <a:ext cx="5181600" cy="4351338"/>
          </a:xfrm>
          <a:ln w="22225">
            <a:solidFill>
              <a:schemeClr val="accent1">
                <a:lumMod val="75000"/>
              </a:schemeClr>
            </a:solidFill>
          </a:ln>
        </p:spPr>
        <p:txBody>
          <a:bodyPr>
            <a:normAutofit/>
          </a:bodyPr>
          <a:lstStyle/>
          <a:p>
            <a:r>
              <a:rPr lang="en-US" sz="2000" dirty="0"/>
              <a:t>Purpose: to help ensure that the town borrows money only for appropriate capital projects</a:t>
            </a:r>
          </a:p>
          <a:p>
            <a:pPr lvl="1"/>
            <a:endParaRPr lang="en-US" sz="2000" dirty="0"/>
          </a:p>
          <a:p>
            <a:pPr lvl="1"/>
            <a:r>
              <a:rPr lang="en-US" sz="2000" dirty="0"/>
              <a:t>Maintain financial discipline</a:t>
            </a:r>
          </a:p>
          <a:p>
            <a:pPr marL="457200" lvl="1" indent="0">
              <a:buNone/>
            </a:pPr>
            <a:endParaRPr lang="en-US" sz="1400" i="1" dirty="0"/>
          </a:p>
          <a:p>
            <a:pPr lvl="1"/>
            <a:r>
              <a:rPr lang="en-US" sz="2000" dirty="0"/>
              <a:t>Protects the Town’s AAA credit rating</a:t>
            </a:r>
          </a:p>
          <a:p>
            <a:pPr marL="457200" lvl="1" indent="0">
              <a:buNone/>
            </a:pPr>
            <a:r>
              <a:rPr lang="en-US" sz="1400" i="1" dirty="0"/>
              <a:t> </a:t>
            </a:r>
          </a:p>
          <a:p>
            <a:pPr lvl="1"/>
            <a:r>
              <a:rPr lang="en-US" sz="2000" dirty="0"/>
              <a:t>Manages long term planning</a:t>
            </a:r>
          </a:p>
          <a:p>
            <a:pPr marL="457200" lvl="1" indent="0">
              <a:buNone/>
            </a:pPr>
            <a:endParaRPr lang="en-US" sz="1400" i="1" dirty="0"/>
          </a:p>
          <a:p>
            <a:pPr lvl="1"/>
            <a:r>
              <a:rPr lang="en-US" sz="2000" dirty="0"/>
              <a:t>Ensures intergenerational equity </a:t>
            </a:r>
          </a:p>
          <a:p>
            <a:pPr marL="457200" lvl="1" indent="0">
              <a:buNone/>
            </a:pPr>
            <a:endParaRPr lang="en-US" sz="1400" i="1" dirty="0"/>
          </a:p>
          <a:p>
            <a:pPr marL="0" indent="0">
              <a:buNone/>
            </a:pPr>
            <a:endParaRPr lang="en-US" dirty="0"/>
          </a:p>
        </p:txBody>
      </p:sp>
      <p:sp>
        <p:nvSpPr>
          <p:cNvPr id="8" name="Footer Placeholder 7">
            <a:extLst>
              <a:ext uri="{FF2B5EF4-FFF2-40B4-BE49-F238E27FC236}">
                <a16:creationId xmlns:a16="http://schemas.microsoft.com/office/drawing/2014/main" id="{0F98DFC5-37A8-23E0-B344-CE6F98174CA0}"/>
              </a:ext>
            </a:extLst>
          </p:cNvPr>
          <p:cNvSpPr>
            <a:spLocks noGrp="1"/>
          </p:cNvSpPr>
          <p:nvPr>
            <p:ph type="ftr" sz="quarter" idx="4294967295"/>
          </p:nvPr>
        </p:nvSpPr>
        <p:spPr>
          <a:xfrm>
            <a:off x="43495" y="6362246"/>
            <a:ext cx="4114800" cy="365125"/>
          </a:xfrm>
        </p:spPr>
        <p:txBody>
          <a:bodyPr vert="horz" lIns="91440" tIns="45720" rIns="91440" bIns="45720" rtlCol="0" anchor="ctr">
            <a:normAutofit/>
          </a:bodyPr>
          <a:lstStyle/>
          <a:p>
            <a:pPr algn="l">
              <a:spcAft>
                <a:spcPts val="600"/>
              </a:spcAft>
              <a:defRPr/>
            </a:pPr>
            <a:r>
              <a:rPr lang="en-US" sz="1100" kern="1200" dirty="0">
                <a:solidFill>
                  <a:schemeClr val="tx1">
                    <a:lumMod val="50000"/>
                    <a:lumOff val="50000"/>
                  </a:schemeClr>
                </a:solidFill>
                <a:latin typeface="Calibri" panose="020F0502020204030204"/>
                <a:ea typeface="+mn-ea"/>
                <a:cs typeface="+mn-cs"/>
              </a:rPr>
              <a:t>Needham Finance Committee- May 2025 Annual Town Meeting</a:t>
            </a:r>
          </a:p>
        </p:txBody>
      </p:sp>
      <p:pic>
        <p:nvPicPr>
          <p:cNvPr id="1026" name="Picture 2" descr="Town of Needham, MA logo">
            <a:extLst>
              <a:ext uri="{FF2B5EF4-FFF2-40B4-BE49-F238E27FC236}">
                <a16:creationId xmlns:a16="http://schemas.microsoft.com/office/drawing/2014/main" id="{9CEDABBE-5759-341F-1FAB-4C1CE67A058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1" b="-1"/>
          <a:stretch/>
        </p:blipFill>
        <p:spPr bwMode="auto">
          <a:xfrm>
            <a:off x="10448365" y="323464"/>
            <a:ext cx="1163618" cy="1163618"/>
          </a:xfrm>
          <a:custGeom>
            <a:avLst/>
            <a:gdLst/>
            <a:ahLst/>
            <a:cxnLst/>
            <a:rect l="l" t="t" r="r" b="b"/>
            <a:pathLst>
              <a:path w="4694238" h="4694238">
                <a:moveTo>
                  <a:pt x="2347119" y="0"/>
                </a:moveTo>
                <a:cubicBezTo>
                  <a:pt x="3643397" y="0"/>
                  <a:pt x="4694238" y="1050841"/>
                  <a:pt x="4694238" y="2347119"/>
                </a:cubicBezTo>
                <a:cubicBezTo>
                  <a:pt x="4694238" y="3643397"/>
                  <a:pt x="3643397" y="4694238"/>
                  <a:pt x="2347119" y="4694238"/>
                </a:cubicBezTo>
                <a:cubicBezTo>
                  <a:pt x="1050841" y="4694238"/>
                  <a:pt x="0" y="3643397"/>
                  <a:pt x="0" y="2347119"/>
                </a:cubicBezTo>
                <a:cubicBezTo>
                  <a:pt x="0" y="1050841"/>
                  <a:pt x="1050841" y="0"/>
                  <a:pt x="2347119" y="0"/>
                </a:cubicBezTo>
                <a:close/>
              </a:path>
            </a:pathLst>
          </a:cu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E602FBB8-3EEF-B8BF-4163-BF07E0EC03FC}"/>
              </a:ext>
            </a:extLst>
          </p:cNvPr>
          <p:cNvSpPr txBox="1"/>
          <p:nvPr/>
        </p:nvSpPr>
        <p:spPr>
          <a:xfrm>
            <a:off x="1904725" y="-1767785"/>
            <a:ext cx="392341" cy="327198"/>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430386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012C090-96DA-67EA-4B0C-C22DBEBE07F9}"/>
            </a:ext>
          </a:extLst>
        </p:cNvPr>
        <p:cNvGrpSpPr/>
        <p:nvPr/>
      </p:nvGrpSpPr>
      <p:grpSpPr>
        <a:xfrm>
          <a:off x="0" y="0"/>
          <a:ext cx="0" cy="0"/>
          <a:chOff x="0" y="0"/>
          <a:chExt cx="0" cy="0"/>
        </a:xfrm>
      </p:grpSpPr>
      <p:sp>
        <p:nvSpPr>
          <p:cNvPr id="13" name="Title 1">
            <a:extLst>
              <a:ext uri="{FF2B5EF4-FFF2-40B4-BE49-F238E27FC236}">
                <a16:creationId xmlns:a16="http://schemas.microsoft.com/office/drawing/2014/main" id="{EE7440FB-F1A4-03E1-D3BD-B144C49269B3}"/>
              </a:ext>
            </a:extLst>
          </p:cNvPr>
          <p:cNvSpPr>
            <a:spLocks noGrp="1"/>
          </p:cNvSpPr>
          <p:nvPr>
            <p:ph type="title"/>
          </p:nvPr>
        </p:nvSpPr>
        <p:spPr>
          <a:xfrm>
            <a:off x="774441" y="159790"/>
            <a:ext cx="7901154" cy="1325563"/>
          </a:xfrm>
        </p:spPr>
        <p:txBody>
          <a:bodyPr/>
          <a:lstStyle/>
          <a:p>
            <a:r>
              <a:rPr lang="en-US" dirty="0">
                <a:latin typeface="+mn-lt"/>
              </a:rPr>
              <a:t>Identified Future Capital Projects</a:t>
            </a:r>
          </a:p>
        </p:txBody>
      </p:sp>
      <p:sp>
        <p:nvSpPr>
          <p:cNvPr id="8" name="Footer Placeholder 7">
            <a:extLst>
              <a:ext uri="{FF2B5EF4-FFF2-40B4-BE49-F238E27FC236}">
                <a16:creationId xmlns:a16="http://schemas.microsoft.com/office/drawing/2014/main" id="{6BE8E12C-3EDE-9432-8F55-C055B61392E0}"/>
              </a:ext>
            </a:extLst>
          </p:cNvPr>
          <p:cNvSpPr>
            <a:spLocks noGrp="1"/>
          </p:cNvSpPr>
          <p:nvPr>
            <p:ph type="ftr" sz="quarter" idx="4294967295"/>
          </p:nvPr>
        </p:nvSpPr>
        <p:spPr>
          <a:xfrm>
            <a:off x="155462" y="6333085"/>
            <a:ext cx="4114800" cy="365125"/>
          </a:xfrm>
        </p:spPr>
        <p:txBody>
          <a:bodyPr vert="horz" lIns="91440" tIns="45720" rIns="91440" bIns="45720" rtlCol="0" anchor="ctr">
            <a:normAutofit/>
          </a:bodyPr>
          <a:lstStyle/>
          <a:p>
            <a:pPr algn="l">
              <a:spcAft>
                <a:spcPts val="600"/>
              </a:spcAft>
              <a:defRPr/>
            </a:pPr>
            <a:r>
              <a:rPr lang="en-US" sz="1100" kern="1200" dirty="0">
                <a:solidFill>
                  <a:schemeClr val="tx1">
                    <a:lumMod val="50000"/>
                    <a:lumOff val="50000"/>
                  </a:schemeClr>
                </a:solidFill>
                <a:latin typeface="Calibri" panose="020F0502020204030204"/>
                <a:ea typeface="+mn-ea"/>
                <a:cs typeface="+mn-cs"/>
              </a:rPr>
              <a:t>Needham Finance Committee- May 2025 Annual Town Meeting</a:t>
            </a:r>
          </a:p>
        </p:txBody>
      </p:sp>
      <p:pic>
        <p:nvPicPr>
          <p:cNvPr id="1026" name="Picture 2" descr="Town of Needham, MA logo">
            <a:extLst>
              <a:ext uri="{FF2B5EF4-FFF2-40B4-BE49-F238E27FC236}">
                <a16:creationId xmlns:a16="http://schemas.microsoft.com/office/drawing/2014/main" id="{DB9700E2-2536-6A2F-A98E-E7BB9F95B24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1" b="-1"/>
          <a:stretch/>
        </p:blipFill>
        <p:spPr bwMode="auto">
          <a:xfrm>
            <a:off x="10448365" y="323464"/>
            <a:ext cx="1163618" cy="1163618"/>
          </a:xfrm>
          <a:custGeom>
            <a:avLst/>
            <a:gdLst/>
            <a:ahLst/>
            <a:cxnLst/>
            <a:rect l="l" t="t" r="r" b="b"/>
            <a:pathLst>
              <a:path w="4694238" h="4694238">
                <a:moveTo>
                  <a:pt x="2347119" y="0"/>
                </a:moveTo>
                <a:cubicBezTo>
                  <a:pt x="3643397" y="0"/>
                  <a:pt x="4694238" y="1050841"/>
                  <a:pt x="4694238" y="2347119"/>
                </a:cubicBezTo>
                <a:cubicBezTo>
                  <a:pt x="4694238" y="3643397"/>
                  <a:pt x="3643397" y="4694238"/>
                  <a:pt x="2347119" y="4694238"/>
                </a:cubicBezTo>
                <a:cubicBezTo>
                  <a:pt x="1050841" y="4694238"/>
                  <a:pt x="0" y="3643397"/>
                  <a:pt x="0" y="2347119"/>
                </a:cubicBezTo>
                <a:cubicBezTo>
                  <a:pt x="0" y="1050841"/>
                  <a:pt x="1050841" y="0"/>
                  <a:pt x="2347119" y="0"/>
                </a:cubicBezTo>
                <a:close/>
              </a:path>
            </a:pathLst>
          </a:cu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50158C55-02DC-7592-8C9F-A26E642FAE34}"/>
              </a:ext>
            </a:extLst>
          </p:cNvPr>
          <p:cNvSpPr txBox="1"/>
          <p:nvPr/>
        </p:nvSpPr>
        <p:spPr>
          <a:xfrm>
            <a:off x="1904725" y="-1767785"/>
            <a:ext cx="392341" cy="327198"/>
          </a:xfrm>
          <a:prstGeom prst="rect">
            <a:avLst/>
          </a:prstGeom>
          <a:noFill/>
        </p:spPr>
        <p:txBody>
          <a:bodyPr wrap="square" rtlCol="0">
            <a:spAutoFit/>
          </a:bodyPr>
          <a:lstStyle/>
          <a:p>
            <a:endParaRPr lang="en-US" dirty="0"/>
          </a:p>
        </p:txBody>
      </p:sp>
      <p:graphicFrame>
        <p:nvGraphicFramePr>
          <p:cNvPr id="14" name="Table 13">
            <a:extLst>
              <a:ext uri="{FF2B5EF4-FFF2-40B4-BE49-F238E27FC236}">
                <a16:creationId xmlns:a16="http://schemas.microsoft.com/office/drawing/2014/main" id="{AFA54F95-123C-530C-F9F5-D90B6D899544}"/>
              </a:ext>
            </a:extLst>
          </p:cNvPr>
          <p:cNvGraphicFramePr>
            <a:graphicFrameLocks noGrp="1"/>
          </p:cNvGraphicFramePr>
          <p:nvPr>
            <p:extLst>
              <p:ext uri="{D42A27DB-BD31-4B8C-83A1-F6EECF244321}">
                <p14:modId xmlns:p14="http://schemas.microsoft.com/office/powerpoint/2010/main" val="4073146782"/>
              </p:ext>
            </p:extLst>
          </p:nvPr>
        </p:nvGraphicFramePr>
        <p:xfrm>
          <a:off x="457201" y="1391772"/>
          <a:ext cx="10697134" cy="4535156"/>
        </p:xfrm>
        <a:graphic>
          <a:graphicData uri="http://schemas.openxmlformats.org/drawingml/2006/table">
            <a:tbl>
              <a:tblPr>
                <a:tableStyleId>{3B4B98B0-60AC-42C2-AFA5-B58CD77FA1E5}</a:tableStyleId>
              </a:tblPr>
              <a:tblGrid>
                <a:gridCol w="1533140">
                  <a:extLst>
                    <a:ext uri="{9D8B030D-6E8A-4147-A177-3AD203B41FA5}">
                      <a16:colId xmlns:a16="http://schemas.microsoft.com/office/drawing/2014/main" val="3847487880"/>
                    </a:ext>
                  </a:extLst>
                </a:gridCol>
                <a:gridCol w="3696172">
                  <a:extLst>
                    <a:ext uri="{9D8B030D-6E8A-4147-A177-3AD203B41FA5}">
                      <a16:colId xmlns:a16="http://schemas.microsoft.com/office/drawing/2014/main" val="3916374930"/>
                    </a:ext>
                  </a:extLst>
                </a:gridCol>
                <a:gridCol w="3345067">
                  <a:extLst>
                    <a:ext uri="{9D8B030D-6E8A-4147-A177-3AD203B41FA5}">
                      <a16:colId xmlns:a16="http://schemas.microsoft.com/office/drawing/2014/main" val="2845144426"/>
                    </a:ext>
                  </a:extLst>
                </a:gridCol>
                <a:gridCol w="2122755">
                  <a:extLst>
                    <a:ext uri="{9D8B030D-6E8A-4147-A177-3AD203B41FA5}">
                      <a16:colId xmlns:a16="http://schemas.microsoft.com/office/drawing/2014/main" val="836509192"/>
                    </a:ext>
                  </a:extLst>
                </a:gridCol>
              </a:tblGrid>
              <a:tr h="184062">
                <a:tc>
                  <a:txBody>
                    <a:bodyPr/>
                    <a:lstStyle/>
                    <a:p>
                      <a:pPr algn="ctr" fontAlgn="t"/>
                      <a:r>
                        <a:rPr lang="en-US" sz="1100" b="1" u="none" strike="noStrike" dirty="0">
                          <a:solidFill>
                            <a:schemeClr val="accent1"/>
                          </a:solidFill>
                          <a:effectLst/>
                        </a:rPr>
                        <a:t>Funding Year</a:t>
                      </a:r>
                      <a:endParaRPr lang="en-US" sz="1100" b="1" i="0" u="none" strike="noStrike" dirty="0">
                        <a:solidFill>
                          <a:schemeClr val="accent1"/>
                        </a:solidFill>
                        <a:effectLst/>
                        <a:latin typeface="Aptos Narrow" panose="020B0004020202020204" pitchFamily="34" charset="0"/>
                      </a:endParaRPr>
                    </a:p>
                  </a:txBody>
                  <a:tcPr marL="4291" marR="4291" marT="4291" marB="0"/>
                </a:tc>
                <a:tc>
                  <a:txBody>
                    <a:bodyPr/>
                    <a:lstStyle/>
                    <a:p>
                      <a:pPr algn="l" fontAlgn="t"/>
                      <a:r>
                        <a:rPr lang="en-US" sz="1100" b="1" u="none" strike="noStrike" dirty="0">
                          <a:solidFill>
                            <a:schemeClr val="accent1"/>
                          </a:solidFill>
                          <a:effectLst/>
                        </a:rPr>
                        <a:t>Project</a:t>
                      </a:r>
                      <a:endParaRPr lang="en-US" sz="1100" b="1" i="0" u="none" strike="noStrike" dirty="0">
                        <a:solidFill>
                          <a:schemeClr val="accent1"/>
                        </a:solidFill>
                        <a:effectLst/>
                        <a:latin typeface="Aptos Narrow" panose="020B0004020202020204" pitchFamily="34" charset="0"/>
                      </a:endParaRPr>
                    </a:p>
                  </a:txBody>
                  <a:tcPr marL="4291" marR="4291" marT="4291" marB="0"/>
                </a:tc>
                <a:tc>
                  <a:txBody>
                    <a:bodyPr/>
                    <a:lstStyle/>
                    <a:p>
                      <a:pPr algn="ctr" fontAlgn="t"/>
                      <a:r>
                        <a:rPr lang="en-US" sz="1100" b="1" u="none" strike="noStrike" dirty="0">
                          <a:solidFill>
                            <a:schemeClr val="accent1"/>
                          </a:solidFill>
                          <a:effectLst/>
                        </a:rPr>
                        <a:t> Estimated Debt Authorization</a:t>
                      </a:r>
                      <a:endParaRPr lang="en-US" sz="1100" b="1" i="0" u="none" strike="noStrike" dirty="0">
                        <a:solidFill>
                          <a:schemeClr val="accent1"/>
                        </a:solidFill>
                        <a:effectLst/>
                        <a:latin typeface="Aptos Narrow" panose="020B0004020202020204" pitchFamily="34" charset="0"/>
                      </a:endParaRPr>
                    </a:p>
                  </a:txBody>
                  <a:tcPr marL="4291" marR="4291" marT="4291" marB="0"/>
                </a:tc>
                <a:tc>
                  <a:txBody>
                    <a:bodyPr/>
                    <a:lstStyle/>
                    <a:p>
                      <a:pPr algn="l" fontAlgn="t"/>
                      <a:r>
                        <a:rPr lang="en-US" sz="1100" b="1" u="none" strike="noStrike" dirty="0">
                          <a:solidFill>
                            <a:schemeClr val="accent1"/>
                          </a:solidFill>
                          <a:effectLst/>
                        </a:rPr>
                        <a:t>Debt Group</a:t>
                      </a:r>
                      <a:endParaRPr lang="en-US" sz="1100" b="1" i="0" u="none" strike="noStrike" dirty="0">
                        <a:solidFill>
                          <a:schemeClr val="accent1"/>
                        </a:solidFill>
                        <a:effectLst/>
                        <a:latin typeface="Aptos Narrow" panose="020B0004020202020204" pitchFamily="34" charset="0"/>
                      </a:endParaRPr>
                    </a:p>
                  </a:txBody>
                  <a:tcPr marL="4291" marR="4291" marT="4291" marB="0"/>
                </a:tc>
                <a:extLst>
                  <a:ext uri="{0D108BD9-81ED-4DB2-BD59-A6C34878D82A}">
                    <a16:rowId xmlns:a16="http://schemas.microsoft.com/office/drawing/2014/main" val="62466542"/>
                  </a:ext>
                </a:extLst>
              </a:tr>
              <a:tr h="197777">
                <a:tc>
                  <a:txBody>
                    <a:bodyPr/>
                    <a:lstStyle/>
                    <a:p>
                      <a:pPr algn="ctr" fontAlgn="b"/>
                      <a:r>
                        <a:rPr lang="en-US" sz="1100" b="0" u="none" strike="noStrike" dirty="0">
                          <a:solidFill>
                            <a:schemeClr val="tx1"/>
                          </a:solidFill>
                          <a:effectLst/>
                          <a:highlight>
                            <a:srgbClr val="FFFF00"/>
                          </a:highlight>
                        </a:rPr>
                        <a:t>2026</a:t>
                      </a:r>
                      <a:endParaRPr lang="en-US" sz="1100" b="0" i="0" u="none" strike="noStrike" dirty="0">
                        <a:solidFill>
                          <a:schemeClr val="tx1"/>
                        </a:solidFill>
                        <a:effectLst/>
                        <a:highlight>
                          <a:srgbClr val="FFFF00"/>
                        </a:highlight>
                        <a:latin typeface="Aptos Narrow" panose="020B0004020202020204" pitchFamily="34" charset="0"/>
                      </a:endParaRPr>
                    </a:p>
                  </a:txBody>
                  <a:tcPr marL="4291" marR="4291" marT="4291" marB="0" anchor="b"/>
                </a:tc>
                <a:tc>
                  <a:txBody>
                    <a:bodyPr/>
                    <a:lstStyle/>
                    <a:p>
                      <a:pPr algn="l" fontAlgn="b"/>
                      <a:r>
                        <a:rPr lang="en-US" sz="1100" b="0" u="none" strike="noStrike" dirty="0">
                          <a:solidFill>
                            <a:schemeClr val="tx1"/>
                          </a:solidFill>
                          <a:effectLst/>
                          <a:highlight>
                            <a:srgbClr val="FFFF00"/>
                          </a:highlight>
                        </a:rPr>
                        <a:t>Infiltration and Inflow</a:t>
                      </a:r>
                      <a:endParaRPr lang="en-US" sz="1100" b="0" i="0" u="none" strike="noStrike" dirty="0">
                        <a:solidFill>
                          <a:schemeClr val="tx1"/>
                        </a:solidFill>
                        <a:effectLst/>
                        <a:highlight>
                          <a:srgbClr val="FFFF00"/>
                        </a:highlight>
                        <a:latin typeface="Aptos Narrow" panose="020B0004020202020204" pitchFamily="34" charset="0"/>
                      </a:endParaRPr>
                    </a:p>
                  </a:txBody>
                  <a:tcPr marL="4291" marR="4291" marT="4291" marB="0" anchor="b"/>
                </a:tc>
                <a:tc>
                  <a:txBody>
                    <a:bodyPr/>
                    <a:lstStyle/>
                    <a:p>
                      <a:pPr algn="ctr" fontAlgn="b"/>
                      <a:r>
                        <a:rPr lang="en-US" sz="1100" b="0" u="none" strike="noStrike">
                          <a:solidFill>
                            <a:schemeClr val="tx1"/>
                          </a:solidFill>
                          <a:effectLst/>
                          <a:highlight>
                            <a:srgbClr val="FFFF00"/>
                          </a:highlight>
                        </a:rPr>
                        <a:t> $                  1,000,000.00 </a:t>
                      </a:r>
                      <a:endParaRPr lang="en-US" sz="1100" b="0" i="0" u="none" strike="noStrike">
                        <a:solidFill>
                          <a:schemeClr val="tx1"/>
                        </a:solidFill>
                        <a:effectLst/>
                        <a:highlight>
                          <a:srgbClr val="FFFF00"/>
                        </a:highlight>
                        <a:latin typeface="Aptos Narrow" panose="020B0004020202020204" pitchFamily="34" charset="0"/>
                      </a:endParaRPr>
                    </a:p>
                  </a:txBody>
                  <a:tcPr marL="4291" marR="4291" marT="4291" marB="0" anchor="b"/>
                </a:tc>
                <a:tc>
                  <a:txBody>
                    <a:bodyPr/>
                    <a:lstStyle/>
                    <a:p>
                      <a:pPr algn="l" fontAlgn="b"/>
                      <a:r>
                        <a:rPr lang="en-US" sz="1100" b="0" u="none" strike="noStrike" dirty="0">
                          <a:solidFill>
                            <a:schemeClr val="tx1"/>
                          </a:solidFill>
                          <a:effectLst/>
                          <a:highlight>
                            <a:srgbClr val="FFFF00"/>
                          </a:highlight>
                        </a:rPr>
                        <a:t>Sewer Enterprise</a:t>
                      </a:r>
                      <a:endParaRPr lang="en-US" sz="1100" b="0" i="0" u="none" strike="noStrike" dirty="0">
                        <a:solidFill>
                          <a:schemeClr val="tx1"/>
                        </a:solidFill>
                        <a:effectLst/>
                        <a:highlight>
                          <a:srgbClr val="FFFF00"/>
                        </a:highlight>
                        <a:latin typeface="Aptos Narrow" panose="020B0004020202020204" pitchFamily="34" charset="0"/>
                      </a:endParaRPr>
                    </a:p>
                  </a:txBody>
                  <a:tcPr marL="4291" marR="4291" marT="4291" marB="0" anchor="b"/>
                </a:tc>
                <a:extLst>
                  <a:ext uri="{0D108BD9-81ED-4DB2-BD59-A6C34878D82A}">
                    <a16:rowId xmlns:a16="http://schemas.microsoft.com/office/drawing/2014/main" val="3322424915"/>
                  </a:ext>
                </a:extLst>
              </a:tr>
              <a:tr h="197777">
                <a:tc>
                  <a:txBody>
                    <a:bodyPr/>
                    <a:lstStyle/>
                    <a:p>
                      <a:pPr algn="ctr" fontAlgn="b"/>
                      <a:r>
                        <a:rPr lang="en-US" sz="1100" b="0" u="none" strike="noStrike" dirty="0">
                          <a:solidFill>
                            <a:schemeClr val="tx1"/>
                          </a:solidFill>
                          <a:effectLst/>
                          <a:highlight>
                            <a:srgbClr val="FFFF00"/>
                          </a:highlight>
                        </a:rPr>
                        <a:t>2026</a:t>
                      </a:r>
                      <a:endParaRPr lang="en-US" sz="1100" b="0" i="0" u="none" strike="noStrike" dirty="0">
                        <a:solidFill>
                          <a:schemeClr val="tx1"/>
                        </a:solidFill>
                        <a:effectLst/>
                        <a:highlight>
                          <a:srgbClr val="FFFF00"/>
                        </a:highlight>
                        <a:latin typeface="Aptos Narrow" panose="020B0004020202020204" pitchFamily="34" charset="0"/>
                      </a:endParaRPr>
                    </a:p>
                  </a:txBody>
                  <a:tcPr marL="4291" marR="4291" marT="4291" marB="0" anchor="b"/>
                </a:tc>
                <a:tc>
                  <a:txBody>
                    <a:bodyPr/>
                    <a:lstStyle/>
                    <a:p>
                      <a:pPr algn="l" fontAlgn="b"/>
                      <a:r>
                        <a:rPr lang="en-US" sz="1100" b="0" u="none" strike="noStrike" dirty="0">
                          <a:solidFill>
                            <a:schemeClr val="tx1"/>
                          </a:solidFill>
                          <a:effectLst/>
                          <a:highlight>
                            <a:srgbClr val="FFFF00"/>
                          </a:highlight>
                        </a:rPr>
                        <a:t>Library Renovation Young Adult Area</a:t>
                      </a:r>
                      <a:endParaRPr lang="en-US" sz="1100" b="0" i="0" u="none" strike="noStrike" dirty="0">
                        <a:solidFill>
                          <a:schemeClr val="tx1"/>
                        </a:solidFill>
                        <a:effectLst/>
                        <a:highlight>
                          <a:srgbClr val="FFFF00"/>
                        </a:highlight>
                        <a:latin typeface="Aptos Narrow" panose="020B0004020202020204" pitchFamily="34" charset="0"/>
                      </a:endParaRPr>
                    </a:p>
                  </a:txBody>
                  <a:tcPr marL="4291" marR="4291" marT="4291" marB="0" anchor="b"/>
                </a:tc>
                <a:tc>
                  <a:txBody>
                    <a:bodyPr/>
                    <a:lstStyle/>
                    <a:p>
                      <a:pPr algn="ctr" fontAlgn="b"/>
                      <a:r>
                        <a:rPr lang="en-US" sz="1100" b="0" u="none" strike="noStrike">
                          <a:solidFill>
                            <a:schemeClr val="tx1"/>
                          </a:solidFill>
                          <a:effectLst/>
                          <a:highlight>
                            <a:srgbClr val="FFFF00"/>
                          </a:highlight>
                        </a:rPr>
                        <a:t> $                  2,386,000.00 </a:t>
                      </a:r>
                      <a:endParaRPr lang="en-US" sz="1100" b="0" i="0" u="none" strike="noStrike">
                        <a:solidFill>
                          <a:schemeClr val="tx1"/>
                        </a:solidFill>
                        <a:effectLst/>
                        <a:highlight>
                          <a:srgbClr val="FFFF00"/>
                        </a:highlight>
                        <a:latin typeface="Aptos Narrow" panose="020B0004020202020204" pitchFamily="34" charset="0"/>
                      </a:endParaRPr>
                    </a:p>
                  </a:txBody>
                  <a:tcPr marL="4291" marR="4291" marT="4291" marB="0" anchor="b"/>
                </a:tc>
                <a:tc>
                  <a:txBody>
                    <a:bodyPr/>
                    <a:lstStyle/>
                    <a:p>
                      <a:pPr algn="l" fontAlgn="b"/>
                      <a:r>
                        <a:rPr lang="en-US" sz="1100" b="0" u="none" strike="noStrike">
                          <a:solidFill>
                            <a:schemeClr val="tx1"/>
                          </a:solidFill>
                          <a:effectLst/>
                          <a:highlight>
                            <a:srgbClr val="FFFF00"/>
                          </a:highlight>
                        </a:rPr>
                        <a:t>GF Within Levy</a:t>
                      </a:r>
                      <a:endParaRPr lang="en-US" sz="1100" b="0" i="0" u="none" strike="noStrike">
                        <a:solidFill>
                          <a:schemeClr val="tx1"/>
                        </a:solidFill>
                        <a:effectLst/>
                        <a:highlight>
                          <a:srgbClr val="FFFF00"/>
                        </a:highlight>
                        <a:latin typeface="Aptos Narrow" panose="020B0004020202020204" pitchFamily="34" charset="0"/>
                      </a:endParaRPr>
                    </a:p>
                  </a:txBody>
                  <a:tcPr marL="4291" marR="4291" marT="4291" marB="0" anchor="b"/>
                </a:tc>
                <a:extLst>
                  <a:ext uri="{0D108BD9-81ED-4DB2-BD59-A6C34878D82A}">
                    <a16:rowId xmlns:a16="http://schemas.microsoft.com/office/drawing/2014/main" val="1274150003"/>
                  </a:ext>
                </a:extLst>
              </a:tr>
              <a:tr h="197777">
                <a:tc>
                  <a:txBody>
                    <a:bodyPr/>
                    <a:lstStyle/>
                    <a:p>
                      <a:pPr algn="ctr" fontAlgn="b"/>
                      <a:r>
                        <a:rPr lang="en-US" sz="1100" b="0" u="none" strike="noStrike" dirty="0">
                          <a:solidFill>
                            <a:schemeClr val="tx1"/>
                          </a:solidFill>
                          <a:effectLst/>
                          <a:highlight>
                            <a:srgbClr val="FFFF00"/>
                          </a:highlight>
                        </a:rPr>
                        <a:t>2026</a:t>
                      </a:r>
                      <a:endParaRPr lang="en-US" sz="1100" b="0" i="0" u="none" strike="noStrike" dirty="0">
                        <a:solidFill>
                          <a:schemeClr val="tx1"/>
                        </a:solidFill>
                        <a:effectLst/>
                        <a:highlight>
                          <a:srgbClr val="FFFF00"/>
                        </a:highlight>
                        <a:latin typeface="Aptos Narrow" panose="020B0004020202020204" pitchFamily="34" charset="0"/>
                      </a:endParaRPr>
                    </a:p>
                  </a:txBody>
                  <a:tcPr marL="4291" marR="4291" marT="4291" marB="0" anchor="b"/>
                </a:tc>
                <a:tc>
                  <a:txBody>
                    <a:bodyPr/>
                    <a:lstStyle/>
                    <a:p>
                      <a:pPr algn="l" fontAlgn="b"/>
                      <a:r>
                        <a:rPr lang="en-US" sz="1100" b="0" u="none" strike="noStrike" dirty="0">
                          <a:solidFill>
                            <a:schemeClr val="tx1"/>
                          </a:solidFill>
                          <a:effectLst/>
                          <a:highlight>
                            <a:srgbClr val="FFFF00"/>
                          </a:highlight>
                        </a:rPr>
                        <a:t>Public Works Phase 1 Construction</a:t>
                      </a:r>
                      <a:endParaRPr lang="en-US" sz="1100" b="0" i="0" u="none" strike="noStrike" dirty="0">
                        <a:solidFill>
                          <a:schemeClr val="tx1"/>
                        </a:solidFill>
                        <a:effectLst/>
                        <a:highlight>
                          <a:srgbClr val="FFFF00"/>
                        </a:highlight>
                        <a:latin typeface="Aptos Narrow" panose="020B0004020202020204" pitchFamily="34" charset="0"/>
                      </a:endParaRPr>
                    </a:p>
                  </a:txBody>
                  <a:tcPr marL="4291" marR="4291" marT="4291" marB="0" anchor="b"/>
                </a:tc>
                <a:tc>
                  <a:txBody>
                    <a:bodyPr/>
                    <a:lstStyle/>
                    <a:p>
                      <a:pPr algn="ctr" fontAlgn="b"/>
                      <a:r>
                        <a:rPr lang="en-US" sz="1100" b="0" u="none" strike="noStrike">
                          <a:solidFill>
                            <a:schemeClr val="tx1"/>
                          </a:solidFill>
                          <a:effectLst/>
                          <a:highlight>
                            <a:srgbClr val="FFFF00"/>
                          </a:highlight>
                        </a:rPr>
                        <a:t> $               19,600,000.00 </a:t>
                      </a:r>
                      <a:endParaRPr lang="en-US" sz="1100" b="0" i="0" u="none" strike="noStrike">
                        <a:solidFill>
                          <a:schemeClr val="tx1"/>
                        </a:solidFill>
                        <a:effectLst/>
                        <a:highlight>
                          <a:srgbClr val="FFFF00"/>
                        </a:highlight>
                        <a:latin typeface="Aptos Narrow" panose="020B0004020202020204" pitchFamily="34" charset="0"/>
                      </a:endParaRPr>
                    </a:p>
                  </a:txBody>
                  <a:tcPr marL="4291" marR="4291" marT="4291" marB="0" anchor="b"/>
                </a:tc>
                <a:tc>
                  <a:txBody>
                    <a:bodyPr/>
                    <a:lstStyle/>
                    <a:p>
                      <a:pPr algn="l" fontAlgn="b"/>
                      <a:r>
                        <a:rPr lang="en-US" sz="1100" b="0" u="none" strike="noStrike">
                          <a:solidFill>
                            <a:schemeClr val="tx1"/>
                          </a:solidFill>
                          <a:effectLst/>
                          <a:highlight>
                            <a:srgbClr val="FFFF00"/>
                          </a:highlight>
                        </a:rPr>
                        <a:t>GF Within Levy/Enterprise 10%</a:t>
                      </a:r>
                      <a:endParaRPr lang="en-US" sz="1100" b="0" i="0" u="none" strike="noStrike">
                        <a:solidFill>
                          <a:schemeClr val="tx1"/>
                        </a:solidFill>
                        <a:effectLst/>
                        <a:highlight>
                          <a:srgbClr val="FFFF00"/>
                        </a:highlight>
                        <a:latin typeface="Aptos Narrow" panose="020B0004020202020204" pitchFamily="34" charset="0"/>
                      </a:endParaRPr>
                    </a:p>
                  </a:txBody>
                  <a:tcPr marL="4291" marR="4291" marT="4291" marB="0" anchor="b"/>
                </a:tc>
                <a:extLst>
                  <a:ext uri="{0D108BD9-81ED-4DB2-BD59-A6C34878D82A}">
                    <a16:rowId xmlns:a16="http://schemas.microsoft.com/office/drawing/2014/main" val="3599613883"/>
                  </a:ext>
                </a:extLst>
              </a:tr>
              <a:tr h="197777">
                <a:tc>
                  <a:txBody>
                    <a:bodyPr/>
                    <a:lstStyle/>
                    <a:p>
                      <a:pPr algn="ctr" fontAlgn="b"/>
                      <a:r>
                        <a:rPr lang="en-US" sz="1100" b="0" u="none" strike="noStrike" dirty="0">
                          <a:solidFill>
                            <a:schemeClr val="tx1"/>
                          </a:solidFill>
                          <a:effectLst/>
                        </a:rPr>
                        <a:t>2026</a:t>
                      </a:r>
                      <a:endParaRPr lang="en-US" sz="1100" b="0" i="0" u="none" strike="noStrike" dirty="0">
                        <a:solidFill>
                          <a:schemeClr val="tx1"/>
                        </a:solidFill>
                        <a:effectLst/>
                        <a:latin typeface="Aptos Narrow" panose="020B0004020202020204" pitchFamily="34" charset="0"/>
                      </a:endParaRPr>
                    </a:p>
                  </a:txBody>
                  <a:tcPr marL="4291" marR="4291" marT="4291" marB="0" anchor="b"/>
                </a:tc>
                <a:tc>
                  <a:txBody>
                    <a:bodyPr/>
                    <a:lstStyle/>
                    <a:p>
                      <a:pPr algn="l" fontAlgn="b"/>
                      <a:r>
                        <a:rPr lang="en-US" sz="1100" b="0" u="none" strike="noStrike" dirty="0">
                          <a:solidFill>
                            <a:schemeClr val="tx1"/>
                          </a:solidFill>
                          <a:effectLst/>
                        </a:rPr>
                        <a:t>Quiet Zone Safety Upgrades</a:t>
                      </a:r>
                      <a:endParaRPr lang="en-US" sz="1100" b="0" i="0" u="none" strike="noStrike" dirty="0">
                        <a:solidFill>
                          <a:schemeClr val="tx1"/>
                        </a:solidFill>
                        <a:effectLst/>
                        <a:latin typeface="Aptos Narrow" panose="020B0004020202020204" pitchFamily="34" charset="0"/>
                      </a:endParaRPr>
                    </a:p>
                  </a:txBody>
                  <a:tcPr marL="4291" marR="4291" marT="4291" marB="0" anchor="b"/>
                </a:tc>
                <a:tc>
                  <a:txBody>
                    <a:bodyPr/>
                    <a:lstStyle/>
                    <a:p>
                      <a:pPr algn="ctr" fontAlgn="b"/>
                      <a:r>
                        <a:rPr lang="en-US" sz="1100" b="0" u="none" strike="noStrike" dirty="0">
                          <a:solidFill>
                            <a:schemeClr val="tx1"/>
                          </a:solidFill>
                          <a:effectLst/>
                        </a:rPr>
                        <a:t> $                  4,500,000.00 </a:t>
                      </a:r>
                      <a:endParaRPr lang="en-US" sz="1100" b="0" i="0" u="none" strike="noStrike" dirty="0">
                        <a:solidFill>
                          <a:schemeClr val="tx1"/>
                        </a:solidFill>
                        <a:effectLst/>
                        <a:latin typeface="Aptos Narrow" panose="020B0004020202020204" pitchFamily="34" charset="0"/>
                      </a:endParaRPr>
                    </a:p>
                  </a:txBody>
                  <a:tcPr marL="4291" marR="4291" marT="4291" marB="0" anchor="b"/>
                </a:tc>
                <a:tc>
                  <a:txBody>
                    <a:bodyPr/>
                    <a:lstStyle/>
                    <a:p>
                      <a:pPr algn="l" fontAlgn="b"/>
                      <a:r>
                        <a:rPr lang="en-US" sz="1100" b="0" u="none" strike="noStrike" dirty="0">
                          <a:solidFill>
                            <a:schemeClr val="tx1"/>
                          </a:solidFill>
                          <a:effectLst/>
                        </a:rPr>
                        <a:t>GF Within Levy</a:t>
                      </a:r>
                      <a:endParaRPr lang="en-US" sz="1100" b="0" i="0" u="none" strike="noStrike" dirty="0">
                        <a:solidFill>
                          <a:schemeClr val="tx1"/>
                        </a:solidFill>
                        <a:effectLst/>
                        <a:latin typeface="Aptos Narrow" panose="020B0004020202020204" pitchFamily="34" charset="0"/>
                      </a:endParaRPr>
                    </a:p>
                  </a:txBody>
                  <a:tcPr marL="4291" marR="4291" marT="4291" marB="0" anchor="b"/>
                </a:tc>
                <a:extLst>
                  <a:ext uri="{0D108BD9-81ED-4DB2-BD59-A6C34878D82A}">
                    <a16:rowId xmlns:a16="http://schemas.microsoft.com/office/drawing/2014/main" val="3482941856"/>
                  </a:ext>
                </a:extLst>
              </a:tr>
              <a:tr h="197777">
                <a:tc>
                  <a:txBody>
                    <a:bodyPr/>
                    <a:lstStyle/>
                    <a:p>
                      <a:pPr algn="ctr" fontAlgn="b"/>
                      <a:r>
                        <a:rPr lang="en-US" sz="1100" b="0" u="none" strike="noStrike" dirty="0">
                          <a:solidFill>
                            <a:schemeClr val="tx1"/>
                          </a:solidFill>
                          <a:effectLst/>
                        </a:rPr>
                        <a:t>2027</a:t>
                      </a:r>
                      <a:endParaRPr lang="en-US" sz="1100" b="0" i="0" u="none" strike="noStrike" dirty="0">
                        <a:solidFill>
                          <a:schemeClr val="tx1"/>
                        </a:solidFill>
                        <a:effectLst/>
                        <a:latin typeface="Aptos Narrow" panose="020B0004020202020204" pitchFamily="34" charset="0"/>
                      </a:endParaRPr>
                    </a:p>
                  </a:txBody>
                  <a:tcPr marL="4291" marR="4291" marT="4291" marB="0" anchor="b"/>
                </a:tc>
                <a:tc>
                  <a:txBody>
                    <a:bodyPr/>
                    <a:lstStyle/>
                    <a:p>
                      <a:pPr algn="l" fontAlgn="b"/>
                      <a:r>
                        <a:rPr lang="en-US" sz="1100" b="0" u="none" strike="noStrike" dirty="0">
                          <a:solidFill>
                            <a:schemeClr val="tx1"/>
                          </a:solidFill>
                          <a:effectLst/>
                        </a:rPr>
                        <a:t>Center at the Heights Upgrades</a:t>
                      </a:r>
                      <a:endParaRPr lang="en-US" sz="1100" b="0" i="0" u="none" strike="noStrike" dirty="0">
                        <a:solidFill>
                          <a:schemeClr val="tx1"/>
                        </a:solidFill>
                        <a:effectLst/>
                        <a:latin typeface="Aptos Narrow" panose="020B0004020202020204" pitchFamily="34" charset="0"/>
                      </a:endParaRPr>
                    </a:p>
                  </a:txBody>
                  <a:tcPr marL="4291" marR="4291" marT="4291" marB="0" anchor="b"/>
                </a:tc>
                <a:tc>
                  <a:txBody>
                    <a:bodyPr/>
                    <a:lstStyle/>
                    <a:p>
                      <a:pPr algn="ctr" fontAlgn="b"/>
                      <a:r>
                        <a:rPr lang="en-US" sz="1100" b="0" u="none" strike="noStrike" dirty="0">
                          <a:solidFill>
                            <a:schemeClr val="tx1"/>
                          </a:solidFill>
                          <a:effectLst/>
                        </a:rPr>
                        <a:t> $                  1,705,000.00 </a:t>
                      </a:r>
                      <a:endParaRPr lang="en-US" sz="1100" b="0" i="0" u="none" strike="noStrike" dirty="0">
                        <a:solidFill>
                          <a:schemeClr val="tx1"/>
                        </a:solidFill>
                        <a:effectLst/>
                        <a:latin typeface="Aptos Narrow" panose="020B0004020202020204" pitchFamily="34" charset="0"/>
                      </a:endParaRPr>
                    </a:p>
                  </a:txBody>
                  <a:tcPr marL="4291" marR="4291" marT="4291" marB="0" anchor="b"/>
                </a:tc>
                <a:tc>
                  <a:txBody>
                    <a:bodyPr/>
                    <a:lstStyle/>
                    <a:p>
                      <a:pPr algn="l" fontAlgn="b"/>
                      <a:r>
                        <a:rPr lang="en-US" sz="1100" b="0" u="none" strike="noStrike">
                          <a:solidFill>
                            <a:schemeClr val="tx1"/>
                          </a:solidFill>
                          <a:effectLst/>
                        </a:rPr>
                        <a:t>GF Within Levy</a:t>
                      </a:r>
                      <a:endParaRPr lang="en-US" sz="1100" b="0" i="0" u="none" strike="noStrike">
                        <a:solidFill>
                          <a:schemeClr val="tx1"/>
                        </a:solidFill>
                        <a:effectLst/>
                        <a:latin typeface="Aptos Narrow" panose="020B0004020202020204" pitchFamily="34" charset="0"/>
                      </a:endParaRPr>
                    </a:p>
                  </a:txBody>
                  <a:tcPr marL="4291" marR="4291" marT="4291" marB="0" anchor="b"/>
                </a:tc>
                <a:extLst>
                  <a:ext uri="{0D108BD9-81ED-4DB2-BD59-A6C34878D82A}">
                    <a16:rowId xmlns:a16="http://schemas.microsoft.com/office/drawing/2014/main" val="2841701792"/>
                  </a:ext>
                </a:extLst>
              </a:tr>
              <a:tr h="197777">
                <a:tc>
                  <a:txBody>
                    <a:bodyPr/>
                    <a:lstStyle/>
                    <a:p>
                      <a:pPr algn="ctr" fontAlgn="b"/>
                      <a:r>
                        <a:rPr lang="en-US" sz="1100" b="0" u="none" strike="noStrike">
                          <a:solidFill>
                            <a:schemeClr val="tx1"/>
                          </a:solidFill>
                          <a:effectLst/>
                        </a:rPr>
                        <a:t>2027</a:t>
                      </a:r>
                      <a:endParaRPr lang="en-US" sz="1100" b="0" i="0" u="none" strike="noStrike">
                        <a:solidFill>
                          <a:schemeClr val="tx1"/>
                        </a:solidFill>
                        <a:effectLst/>
                        <a:latin typeface="Aptos Narrow" panose="020B0004020202020204" pitchFamily="34" charset="0"/>
                      </a:endParaRPr>
                    </a:p>
                  </a:txBody>
                  <a:tcPr marL="4291" marR="4291" marT="4291" marB="0" anchor="b"/>
                </a:tc>
                <a:tc>
                  <a:txBody>
                    <a:bodyPr/>
                    <a:lstStyle/>
                    <a:p>
                      <a:pPr algn="l" fontAlgn="b"/>
                      <a:r>
                        <a:rPr lang="en-US" sz="1100" b="0" u="none" strike="noStrike">
                          <a:solidFill>
                            <a:schemeClr val="tx1"/>
                          </a:solidFill>
                          <a:effectLst/>
                        </a:rPr>
                        <a:t>Cooks Bridge Sewer Pump Station</a:t>
                      </a:r>
                      <a:endParaRPr lang="en-US" sz="1100" b="0" i="0" u="none" strike="noStrike">
                        <a:solidFill>
                          <a:schemeClr val="tx1"/>
                        </a:solidFill>
                        <a:effectLst/>
                        <a:latin typeface="Aptos Narrow" panose="020B0004020202020204" pitchFamily="34" charset="0"/>
                      </a:endParaRPr>
                    </a:p>
                  </a:txBody>
                  <a:tcPr marL="4291" marR="4291" marT="4291" marB="0" anchor="b"/>
                </a:tc>
                <a:tc>
                  <a:txBody>
                    <a:bodyPr/>
                    <a:lstStyle/>
                    <a:p>
                      <a:pPr algn="ctr" fontAlgn="b"/>
                      <a:r>
                        <a:rPr lang="en-US" sz="1100" b="0" u="none" strike="noStrike">
                          <a:solidFill>
                            <a:schemeClr val="tx1"/>
                          </a:solidFill>
                          <a:effectLst/>
                        </a:rPr>
                        <a:t> $                  3,500,000.00 </a:t>
                      </a:r>
                      <a:endParaRPr lang="en-US" sz="1100" b="0" i="0" u="none" strike="noStrike">
                        <a:solidFill>
                          <a:schemeClr val="tx1"/>
                        </a:solidFill>
                        <a:effectLst/>
                        <a:latin typeface="Aptos Narrow" panose="020B0004020202020204" pitchFamily="34" charset="0"/>
                      </a:endParaRPr>
                    </a:p>
                  </a:txBody>
                  <a:tcPr marL="4291" marR="4291" marT="4291" marB="0" anchor="b"/>
                </a:tc>
                <a:tc>
                  <a:txBody>
                    <a:bodyPr/>
                    <a:lstStyle/>
                    <a:p>
                      <a:pPr algn="l" fontAlgn="b"/>
                      <a:r>
                        <a:rPr lang="en-US" sz="1100" b="0" u="none" strike="noStrike" dirty="0">
                          <a:solidFill>
                            <a:schemeClr val="tx1"/>
                          </a:solidFill>
                          <a:effectLst/>
                        </a:rPr>
                        <a:t>Sewer Enterprise</a:t>
                      </a:r>
                      <a:endParaRPr lang="en-US" sz="1100" b="0" i="0" u="none" strike="noStrike" dirty="0">
                        <a:solidFill>
                          <a:schemeClr val="tx1"/>
                        </a:solidFill>
                        <a:effectLst/>
                        <a:latin typeface="Aptos Narrow" panose="020B0004020202020204" pitchFamily="34" charset="0"/>
                      </a:endParaRPr>
                    </a:p>
                  </a:txBody>
                  <a:tcPr marL="4291" marR="4291" marT="4291" marB="0" anchor="b"/>
                </a:tc>
                <a:extLst>
                  <a:ext uri="{0D108BD9-81ED-4DB2-BD59-A6C34878D82A}">
                    <a16:rowId xmlns:a16="http://schemas.microsoft.com/office/drawing/2014/main" val="996333085"/>
                  </a:ext>
                </a:extLst>
              </a:tr>
              <a:tr h="197777">
                <a:tc>
                  <a:txBody>
                    <a:bodyPr/>
                    <a:lstStyle/>
                    <a:p>
                      <a:pPr algn="ctr" fontAlgn="b"/>
                      <a:r>
                        <a:rPr lang="en-US" sz="1100" b="0" u="none" strike="noStrike">
                          <a:solidFill>
                            <a:schemeClr val="tx1"/>
                          </a:solidFill>
                          <a:effectLst/>
                        </a:rPr>
                        <a:t>2027</a:t>
                      </a:r>
                      <a:endParaRPr lang="en-US" sz="1100" b="0" i="0" u="none" strike="noStrike">
                        <a:solidFill>
                          <a:schemeClr val="tx1"/>
                        </a:solidFill>
                        <a:effectLst/>
                        <a:latin typeface="Aptos Narrow" panose="020B0004020202020204" pitchFamily="34" charset="0"/>
                      </a:endParaRPr>
                    </a:p>
                  </a:txBody>
                  <a:tcPr marL="4291" marR="4291" marT="4291" marB="0" anchor="b"/>
                </a:tc>
                <a:tc>
                  <a:txBody>
                    <a:bodyPr/>
                    <a:lstStyle/>
                    <a:p>
                      <a:pPr algn="l" fontAlgn="b"/>
                      <a:r>
                        <a:rPr lang="en-US" sz="1100" b="0" u="none" strike="noStrike" dirty="0">
                          <a:solidFill>
                            <a:schemeClr val="tx1"/>
                          </a:solidFill>
                          <a:effectLst/>
                        </a:rPr>
                        <a:t>Public Works Phase 2 Design</a:t>
                      </a:r>
                      <a:endParaRPr lang="en-US" sz="1100" b="0" i="0" u="none" strike="noStrike" dirty="0">
                        <a:solidFill>
                          <a:schemeClr val="tx1"/>
                        </a:solidFill>
                        <a:effectLst/>
                        <a:latin typeface="Aptos Narrow" panose="020B0004020202020204" pitchFamily="34" charset="0"/>
                      </a:endParaRPr>
                    </a:p>
                  </a:txBody>
                  <a:tcPr marL="4291" marR="4291" marT="4291" marB="0" anchor="b"/>
                </a:tc>
                <a:tc>
                  <a:txBody>
                    <a:bodyPr/>
                    <a:lstStyle/>
                    <a:p>
                      <a:pPr algn="ctr" fontAlgn="b"/>
                      <a:r>
                        <a:rPr lang="en-US" sz="1100" b="0" u="none" strike="noStrike">
                          <a:solidFill>
                            <a:schemeClr val="tx1"/>
                          </a:solidFill>
                          <a:effectLst/>
                        </a:rPr>
                        <a:t> $                  2,496,000.00 </a:t>
                      </a:r>
                      <a:endParaRPr lang="en-US" sz="1100" b="0" i="0" u="none" strike="noStrike">
                        <a:solidFill>
                          <a:schemeClr val="tx1"/>
                        </a:solidFill>
                        <a:effectLst/>
                        <a:latin typeface="Aptos Narrow" panose="020B0004020202020204" pitchFamily="34" charset="0"/>
                      </a:endParaRPr>
                    </a:p>
                  </a:txBody>
                  <a:tcPr marL="4291" marR="4291" marT="4291" marB="0" anchor="b"/>
                </a:tc>
                <a:tc>
                  <a:txBody>
                    <a:bodyPr/>
                    <a:lstStyle/>
                    <a:p>
                      <a:pPr algn="l" fontAlgn="b"/>
                      <a:r>
                        <a:rPr lang="en-US" sz="1100" b="0" u="none" strike="noStrike" dirty="0">
                          <a:solidFill>
                            <a:schemeClr val="tx1"/>
                          </a:solidFill>
                          <a:effectLst/>
                        </a:rPr>
                        <a:t>GF Within Levy</a:t>
                      </a:r>
                      <a:endParaRPr lang="en-US" sz="1100" b="0" i="0" u="none" strike="noStrike" dirty="0">
                        <a:solidFill>
                          <a:schemeClr val="tx1"/>
                        </a:solidFill>
                        <a:effectLst/>
                        <a:latin typeface="Aptos Narrow" panose="020B0004020202020204" pitchFamily="34" charset="0"/>
                      </a:endParaRPr>
                    </a:p>
                  </a:txBody>
                  <a:tcPr marL="4291" marR="4291" marT="4291" marB="0" anchor="b"/>
                </a:tc>
                <a:extLst>
                  <a:ext uri="{0D108BD9-81ED-4DB2-BD59-A6C34878D82A}">
                    <a16:rowId xmlns:a16="http://schemas.microsoft.com/office/drawing/2014/main" val="2973715869"/>
                  </a:ext>
                </a:extLst>
              </a:tr>
              <a:tr h="197777">
                <a:tc>
                  <a:txBody>
                    <a:bodyPr/>
                    <a:lstStyle/>
                    <a:p>
                      <a:pPr algn="ctr" fontAlgn="b"/>
                      <a:r>
                        <a:rPr lang="en-US" sz="1100" b="0" u="none" strike="noStrike">
                          <a:solidFill>
                            <a:schemeClr val="tx1"/>
                          </a:solidFill>
                          <a:effectLst/>
                        </a:rPr>
                        <a:t>2027</a:t>
                      </a:r>
                      <a:endParaRPr lang="en-US" sz="1100" b="0" i="0" u="none" strike="noStrike">
                        <a:solidFill>
                          <a:schemeClr val="tx1"/>
                        </a:solidFill>
                        <a:effectLst/>
                        <a:latin typeface="Aptos Narrow" panose="020B0004020202020204" pitchFamily="34" charset="0"/>
                      </a:endParaRPr>
                    </a:p>
                  </a:txBody>
                  <a:tcPr marL="4291" marR="4291" marT="4291" marB="0" anchor="b"/>
                </a:tc>
                <a:tc>
                  <a:txBody>
                    <a:bodyPr/>
                    <a:lstStyle/>
                    <a:p>
                      <a:pPr algn="l" fontAlgn="b"/>
                      <a:r>
                        <a:rPr lang="en-US" sz="1100" b="0" u="none" strike="noStrike">
                          <a:solidFill>
                            <a:schemeClr val="tx1"/>
                          </a:solidFill>
                          <a:effectLst/>
                        </a:rPr>
                        <a:t>Water Supply Development</a:t>
                      </a:r>
                      <a:endParaRPr lang="en-US" sz="1100" b="0" i="0" u="none" strike="noStrike">
                        <a:solidFill>
                          <a:schemeClr val="tx1"/>
                        </a:solidFill>
                        <a:effectLst/>
                        <a:latin typeface="Aptos Narrow" panose="020B0004020202020204" pitchFamily="34" charset="0"/>
                      </a:endParaRPr>
                    </a:p>
                  </a:txBody>
                  <a:tcPr marL="4291" marR="4291" marT="4291" marB="0" anchor="b"/>
                </a:tc>
                <a:tc>
                  <a:txBody>
                    <a:bodyPr/>
                    <a:lstStyle/>
                    <a:p>
                      <a:pPr algn="ctr" fontAlgn="b"/>
                      <a:r>
                        <a:rPr lang="en-US" sz="1100" b="0" u="none" strike="noStrike" dirty="0">
                          <a:solidFill>
                            <a:schemeClr val="tx1"/>
                          </a:solidFill>
                          <a:effectLst/>
                        </a:rPr>
                        <a:t> $                  3,050,000.00 </a:t>
                      </a:r>
                      <a:endParaRPr lang="en-US" sz="1100" b="0" i="0" u="none" strike="noStrike" dirty="0">
                        <a:solidFill>
                          <a:schemeClr val="tx1"/>
                        </a:solidFill>
                        <a:effectLst/>
                        <a:latin typeface="Aptos Narrow" panose="020B0004020202020204" pitchFamily="34" charset="0"/>
                      </a:endParaRPr>
                    </a:p>
                  </a:txBody>
                  <a:tcPr marL="4291" marR="4291" marT="4291" marB="0" anchor="b"/>
                </a:tc>
                <a:tc>
                  <a:txBody>
                    <a:bodyPr/>
                    <a:lstStyle/>
                    <a:p>
                      <a:pPr algn="l" fontAlgn="b"/>
                      <a:r>
                        <a:rPr lang="en-US" sz="1100" b="0" u="none" strike="noStrike">
                          <a:solidFill>
                            <a:schemeClr val="tx1"/>
                          </a:solidFill>
                          <a:effectLst/>
                        </a:rPr>
                        <a:t>Water Enterprise</a:t>
                      </a:r>
                      <a:endParaRPr lang="en-US" sz="1100" b="0" i="0" u="none" strike="noStrike">
                        <a:solidFill>
                          <a:schemeClr val="tx1"/>
                        </a:solidFill>
                        <a:effectLst/>
                        <a:latin typeface="Aptos Narrow" panose="020B0004020202020204" pitchFamily="34" charset="0"/>
                      </a:endParaRPr>
                    </a:p>
                  </a:txBody>
                  <a:tcPr marL="4291" marR="4291" marT="4291" marB="0" anchor="b"/>
                </a:tc>
                <a:extLst>
                  <a:ext uri="{0D108BD9-81ED-4DB2-BD59-A6C34878D82A}">
                    <a16:rowId xmlns:a16="http://schemas.microsoft.com/office/drawing/2014/main" val="2999594053"/>
                  </a:ext>
                </a:extLst>
              </a:tr>
              <a:tr h="197777">
                <a:tc>
                  <a:txBody>
                    <a:bodyPr/>
                    <a:lstStyle/>
                    <a:p>
                      <a:pPr algn="ctr" fontAlgn="b"/>
                      <a:r>
                        <a:rPr lang="en-US" sz="1100" b="0" u="none" strike="noStrike">
                          <a:solidFill>
                            <a:schemeClr val="tx1"/>
                          </a:solidFill>
                          <a:effectLst/>
                        </a:rPr>
                        <a:t>2027</a:t>
                      </a:r>
                      <a:endParaRPr lang="en-US" sz="1100" b="0" i="0" u="none" strike="noStrike">
                        <a:solidFill>
                          <a:schemeClr val="tx1"/>
                        </a:solidFill>
                        <a:effectLst/>
                        <a:latin typeface="Aptos Narrow" panose="020B0004020202020204" pitchFamily="34" charset="0"/>
                      </a:endParaRPr>
                    </a:p>
                  </a:txBody>
                  <a:tcPr marL="4291" marR="4291" marT="4291" marB="0" anchor="b">
                    <a:lnB w="12700" cap="flat" cmpd="sng" algn="ctr">
                      <a:solidFill>
                        <a:schemeClr val="tx1"/>
                      </a:solidFill>
                      <a:prstDash val="solid"/>
                      <a:round/>
                      <a:headEnd type="none" w="med" len="med"/>
                      <a:tailEnd type="none" w="med" len="med"/>
                    </a:lnB>
                  </a:tcPr>
                </a:tc>
                <a:tc>
                  <a:txBody>
                    <a:bodyPr/>
                    <a:lstStyle/>
                    <a:p>
                      <a:pPr algn="l" fontAlgn="b"/>
                      <a:r>
                        <a:rPr lang="en-US" sz="1100" b="0" u="none" strike="noStrike">
                          <a:solidFill>
                            <a:schemeClr val="tx1"/>
                          </a:solidFill>
                          <a:effectLst/>
                        </a:rPr>
                        <a:t>Action Park &amp; Pickleball Court</a:t>
                      </a:r>
                      <a:endParaRPr lang="en-US" sz="1100" b="0" i="0" u="none" strike="noStrike">
                        <a:solidFill>
                          <a:schemeClr val="tx1"/>
                        </a:solidFill>
                        <a:effectLst/>
                        <a:latin typeface="Aptos Narrow" panose="020B0004020202020204" pitchFamily="34" charset="0"/>
                      </a:endParaRPr>
                    </a:p>
                  </a:txBody>
                  <a:tcPr marL="4291" marR="4291" marT="4291" marB="0" anchor="b">
                    <a:lnB w="12700" cap="flat" cmpd="sng" algn="ctr">
                      <a:solidFill>
                        <a:schemeClr val="tx1"/>
                      </a:solidFill>
                      <a:prstDash val="solid"/>
                      <a:round/>
                      <a:headEnd type="none" w="med" len="med"/>
                      <a:tailEnd type="none" w="med" len="med"/>
                    </a:lnB>
                  </a:tcPr>
                </a:tc>
                <a:tc>
                  <a:txBody>
                    <a:bodyPr/>
                    <a:lstStyle/>
                    <a:p>
                      <a:pPr algn="ctr" fontAlgn="b"/>
                      <a:r>
                        <a:rPr lang="en-US" sz="1100" b="0" u="none" strike="noStrike">
                          <a:solidFill>
                            <a:schemeClr val="tx1"/>
                          </a:solidFill>
                          <a:effectLst/>
                        </a:rPr>
                        <a:t> $                  3,000,000.00 </a:t>
                      </a:r>
                      <a:endParaRPr lang="en-US" sz="1100" b="0" i="0" u="none" strike="noStrike">
                        <a:solidFill>
                          <a:schemeClr val="tx1"/>
                        </a:solidFill>
                        <a:effectLst/>
                        <a:latin typeface="Aptos Narrow" panose="020B0004020202020204" pitchFamily="34" charset="0"/>
                      </a:endParaRPr>
                    </a:p>
                  </a:txBody>
                  <a:tcPr marL="4291" marR="4291" marT="4291" marB="0" anchor="b">
                    <a:lnB w="12700" cap="flat" cmpd="sng" algn="ctr">
                      <a:solidFill>
                        <a:schemeClr val="tx1"/>
                      </a:solidFill>
                      <a:prstDash val="solid"/>
                      <a:round/>
                      <a:headEnd type="none" w="med" len="med"/>
                      <a:tailEnd type="none" w="med" len="med"/>
                    </a:lnB>
                  </a:tcPr>
                </a:tc>
                <a:tc>
                  <a:txBody>
                    <a:bodyPr/>
                    <a:lstStyle/>
                    <a:p>
                      <a:pPr algn="l" fontAlgn="b"/>
                      <a:r>
                        <a:rPr lang="en-US" sz="1100" b="0" u="none" strike="noStrike" dirty="0">
                          <a:solidFill>
                            <a:schemeClr val="tx1"/>
                          </a:solidFill>
                          <a:effectLst/>
                        </a:rPr>
                        <a:t>GF Within Levy</a:t>
                      </a:r>
                      <a:endParaRPr lang="en-US" sz="1100" b="0" i="0" u="none" strike="noStrike" dirty="0">
                        <a:solidFill>
                          <a:schemeClr val="tx1"/>
                        </a:solidFill>
                        <a:effectLst/>
                        <a:latin typeface="Aptos Narrow" panose="020B0004020202020204" pitchFamily="34" charset="0"/>
                      </a:endParaRPr>
                    </a:p>
                  </a:txBody>
                  <a:tcPr marL="4291" marR="4291" marT="4291"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87058736"/>
                  </a:ext>
                </a:extLst>
              </a:tr>
              <a:tr h="197777">
                <a:tc>
                  <a:txBody>
                    <a:bodyPr/>
                    <a:lstStyle/>
                    <a:p>
                      <a:pPr algn="ctr" fontAlgn="b"/>
                      <a:r>
                        <a:rPr lang="en-US" sz="1100" b="1" u="none" strike="noStrike" dirty="0">
                          <a:solidFill>
                            <a:schemeClr val="tx1"/>
                          </a:solidFill>
                          <a:effectLst/>
                          <a:highlight>
                            <a:srgbClr val="FFFF00"/>
                          </a:highlight>
                        </a:rPr>
                        <a:t>2027</a:t>
                      </a:r>
                      <a:endParaRPr lang="en-US" sz="1100" b="1" i="0" u="none" strike="noStrike" dirty="0">
                        <a:solidFill>
                          <a:schemeClr val="tx1"/>
                        </a:solidFill>
                        <a:effectLst/>
                        <a:highlight>
                          <a:srgbClr val="FFFF00"/>
                        </a:highlight>
                        <a:latin typeface="Aptos Narrow" panose="020B0004020202020204" pitchFamily="34" charset="0"/>
                      </a:endParaRPr>
                    </a:p>
                  </a:txBody>
                  <a:tcPr marL="4291" marR="4291" marT="4291"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100" b="1" u="none" strike="noStrike" dirty="0">
                          <a:solidFill>
                            <a:schemeClr val="tx1"/>
                          </a:solidFill>
                          <a:effectLst/>
                          <a:highlight>
                            <a:srgbClr val="FFFF00"/>
                          </a:highlight>
                        </a:rPr>
                        <a:t>Pollard Middle School Project</a:t>
                      </a:r>
                      <a:endParaRPr lang="en-US" sz="1100" b="1" i="0" u="none" strike="noStrike" dirty="0">
                        <a:solidFill>
                          <a:schemeClr val="tx1"/>
                        </a:solidFill>
                        <a:effectLst/>
                        <a:highlight>
                          <a:srgbClr val="FFFF00"/>
                        </a:highlight>
                        <a:latin typeface="Aptos Narrow" panose="020B0004020202020204" pitchFamily="34" charset="0"/>
                      </a:endParaRPr>
                    </a:p>
                  </a:txBody>
                  <a:tcPr marL="4291" marR="4291" marT="4291"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u="none" strike="noStrike" dirty="0">
                          <a:solidFill>
                            <a:schemeClr val="tx1"/>
                          </a:solidFill>
                          <a:effectLst/>
                          <a:highlight>
                            <a:srgbClr val="FFFF00"/>
                          </a:highlight>
                        </a:rPr>
                        <a:t> $            248,932,000.00 </a:t>
                      </a:r>
                      <a:endParaRPr lang="en-US" sz="1100" b="1" i="0" u="none" strike="noStrike" dirty="0">
                        <a:solidFill>
                          <a:schemeClr val="tx1"/>
                        </a:solidFill>
                        <a:effectLst/>
                        <a:highlight>
                          <a:srgbClr val="FFFF00"/>
                        </a:highlight>
                        <a:latin typeface="Aptos Narrow" panose="020B0004020202020204" pitchFamily="34" charset="0"/>
                      </a:endParaRPr>
                    </a:p>
                  </a:txBody>
                  <a:tcPr marL="4291" marR="4291" marT="4291"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100" b="1" u="none" strike="noStrike" dirty="0">
                          <a:solidFill>
                            <a:schemeClr val="tx1"/>
                          </a:solidFill>
                          <a:effectLst/>
                          <a:highlight>
                            <a:srgbClr val="FFFF00"/>
                          </a:highlight>
                        </a:rPr>
                        <a:t>Excluded</a:t>
                      </a:r>
                      <a:endParaRPr lang="en-US" sz="1100" b="1" i="0" u="none" strike="noStrike" dirty="0">
                        <a:solidFill>
                          <a:schemeClr val="tx1"/>
                        </a:solidFill>
                        <a:effectLst/>
                        <a:highlight>
                          <a:srgbClr val="FFFF00"/>
                        </a:highlight>
                        <a:latin typeface="Aptos Narrow" panose="020B0004020202020204" pitchFamily="34" charset="0"/>
                      </a:endParaRPr>
                    </a:p>
                  </a:txBody>
                  <a:tcPr marL="4291" marR="4291" marT="4291"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37622140"/>
                  </a:ext>
                </a:extLst>
              </a:tr>
              <a:tr h="197777">
                <a:tc>
                  <a:txBody>
                    <a:bodyPr/>
                    <a:lstStyle/>
                    <a:p>
                      <a:pPr algn="ctr" fontAlgn="b"/>
                      <a:r>
                        <a:rPr lang="en-US" sz="1100" b="0" u="none" strike="noStrike">
                          <a:solidFill>
                            <a:schemeClr val="tx1"/>
                          </a:solidFill>
                          <a:effectLst/>
                        </a:rPr>
                        <a:t>2028</a:t>
                      </a:r>
                      <a:endParaRPr lang="en-US" sz="1100" b="0" i="0" u="none" strike="noStrike">
                        <a:solidFill>
                          <a:schemeClr val="tx1"/>
                        </a:solidFill>
                        <a:effectLst/>
                        <a:latin typeface="Aptos Narrow" panose="020B0004020202020204" pitchFamily="34" charset="0"/>
                      </a:endParaRPr>
                    </a:p>
                  </a:txBody>
                  <a:tcPr marL="4291" marR="4291" marT="4291" marB="0" anchor="b">
                    <a:lnT w="12700" cap="flat" cmpd="sng" algn="ctr">
                      <a:solidFill>
                        <a:schemeClr val="tx1"/>
                      </a:solidFill>
                      <a:prstDash val="solid"/>
                      <a:round/>
                      <a:headEnd type="none" w="med" len="med"/>
                      <a:tailEnd type="none" w="med" len="med"/>
                    </a:lnT>
                  </a:tcPr>
                </a:tc>
                <a:tc>
                  <a:txBody>
                    <a:bodyPr/>
                    <a:lstStyle/>
                    <a:p>
                      <a:pPr algn="l" fontAlgn="b"/>
                      <a:r>
                        <a:rPr lang="en-US" sz="1100" b="0" u="none" strike="noStrike" dirty="0">
                          <a:solidFill>
                            <a:schemeClr val="tx1"/>
                          </a:solidFill>
                          <a:effectLst/>
                        </a:rPr>
                        <a:t>Fire Engine Aerial</a:t>
                      </a:r>
                      <a:endParaRPr lang="en-US" sz="1100" b="0" i="0" u="none" strike="noStrike" dirty="0">
                        <a:solidFill>
                          <a:schemeClr val="tx1"/>
                        </a:solidFill>
                        <a:effectLst/>
                        <a:latin typeface="Aptos Narrow" panose="020B0004020202020204" pitchFamily="34" charset="0"/>
                      </a:endParaRPr>
                    </a:p>
                  </a:txBody>
                  <a:tcPr marL="4291" marR="4291" marT="4291" marB="0" anchor="b">
                    <a:lnT w="12700" cap="flat" cmpd="sng" algn="ctr">
                      <a:solidFill>
                        <a:schemeClr val="tx1"/>
                      </a:solidFill>
                      <a:prstDash val="solid"/>
                      <a:round/>
                      <a:headEnd type="none" w="med" len="med"/>
                      <a:tailEnd type="none" w="med" len="med"/>
                    </a:lnT>
                  </a:tcPr>
                </a:tc>
                <a:tc>
                  <a:txBody>
                    <a:bodyPr/>
                    <a:lstStyle/>
                    <a:p>
                      <a:pPr algn="ctr" fontAlgn="b"/>
                      <a:r>
                        <a:rPr lang="en-US" sz="1100" b="0" u="none" strike="noStrike" dirty="0">
                          <a:solidFill>
                            <a:schemeClr val="tx1"/>
                          </a:solidFill>
                          <a:effectLst/>
                        </a:rPr>
                        <a:t> $                  2,167,951.00 </a:t>
                      </a:r>
                      <a:endParaRPr lang="en-US" sz="1100" b="0" i="0" u="none" strike="noStrike" dirty="0">
                        <a:solidFill>
                          <a:schemeClr val="tx1"/>
                        </a:solidFill>
                        <a:effectLst/>
                        <a:latin typeface="Aptos Narrow" panose="020B0004020202020204" pitchFamily="34" charset="0"/>
                      </a:endParaRPr>
                    </a:p>
                  </a:txBody>
                  <a:tcPr marL="4291" marR="4291" marT="4291" marB="0" anchor="b">
                    <a:lnT w="12700" cap="flat" cmpd="sng" algn="ctr">
                      <a:solidFill>
                        <a:schemeClr val="tx1"/>
                      </a:solidFill>
                      <a:prstDash val="solid"/>
                      <a:round/>
                      <a:headEnd type="none" w="med" len="med"/>
                      <a:tailEnd type="none" w="med" len="med"/>
                    </a:lnT>
                  </a:tcPr>
                </a:tc>
                <a:tc>
                  <a:txBody>
                    <a:bodyPr/>
                    <a:lstStyle/>
                    <a:p>
                      <a:pPr algn="l" fontAlgn="b"/>
                      <a:r>
                        <a:rPr lang="en-US" sz="1100" b="0" u="none" strike="noStrike" dirty="0">
                          <a:solidFill>
                            <a:schemeClr val="tx1"/>
                          </a:solidFill>
                          <a:effectLst/>
                        </a:rPr>
                        <a:t>GF Within Levy</a:t>
                      </a:r>
                      <a:endParaRPr lang="en-US" sz="1100" b="0" i="0" u="none" strike="noStrike" dirty="0">
                        <a:solidFill>
                          <a:schemeClr val="tx1"/>
                        </a:solidFill>
                        <a:effectLst/>
                        <a:latin typeface="Aptos Narrow" panose="020B0004020202020204" pitchFamily="34" charset="0"/>
                      </a:endParaRPr>
                    </a:p>
                  </a:txBody>
                  <a:tcPr marL="4291" marR="4291" marT="4291"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271620152"/>
                  </a:ext>
                </a:extLst>
              </a:tr>
              <a:tr h="197777">
                <a:tc>
                  <a:txBody>
                    <a:bodyPr/>
                    <a:lstStyle/>
                    <a:p>
                      <a:pPr algn="ctr" fontAlgn="b"/>
                      <a:r>
                        <a:rPr lang="en-US" sz="1100" b="0" u="none" strike="noStrike">
                          <a:solidFill>
                            <a:schemeClr val="tx1"/>
                          </a:solidFill>
                          <a:effectLst/>
                        </a:rPr>
                        <a:t>2028</a:t>
                      </a:r>
                      <a:endParaRPr lang="en-US" sz="1100" b="0" i="0" u="none" strike="noStrike">
                        <a:solidFill>
                          <a:schemeClr val="tx1"/>
                        </a:solidFill>
                        <a:effectLst/>
                        <a:latin typeface="Aptos Narrow" panose="020B0004020202020204" pitchFamily="34" charset="0"/>
                      </a:endParaRPr>
                    </a:p>
                  </a:txBody>
                  <a:tcPr marL="4291" marR="4291" marT="4291" marB="0" anchor="b"/>
                </a:tc>
                <a:tc>
                  <a:txBody>
                    <a:bodyPr/>
                    <a:lstStyle/>
                    <a:p>
                      <a:pPr algn="l" fontAlgn="b"/>
                      <a:r>
                        <a:rPr lang="en-US" sz="1100" b="0" u="none" strike="noStrike" dirty="0">
                          <a:solidFill>
                            <a:schemeClr val="tx1"/>
                          </a:solidFill>
                          <a:effectLst/>
                        </a:rPr>
                        <a:t>Library Renovation Children's Area</a:t>
                      </a:r>
                      <a:endParaRPr lang="en-US" sz="1100" b="0" i="0" u="none" strike="noStrike" dirty="0">
                        <a:solidFill>
                          <a:schemeClr val="tx1"/>
                        </a:solidFill>
                        <a:effectLst/>
                        <a:latin typeface="Aptos Narrow" panose="020B0004020202020204" pitchFamily="34" charset="0"/>
                      </a:endParaRPr>
                    </a:p>
                  </a:txBody>
                  <a:tcPr marL="4291" marR="4291" marT="4291" marB="0" anchor="b"/>
                </a:tc>
                <a:tc>
                  <a:txBody>
                    <a:bodyPr/>
                    <a:lstStyle/>
                    <a:p>
                      <a:pPr algn="ctr" fontAlgn="b"/>
                      <a:r>
                        <a:rPr lang="en-US" sz="1100" b="0" u="none" strike="noStrike" dirty="0">
                          <a:solidFill>
                            <a:schemeClr val="tx1"/>
                          </a:solidFill>
                          <a:effectLst/>
                        </a:rPr>
                        <a:t> $                  2,990,000.00 </a:t>
                      </a:r>
                      <a:endParaRPr lang="en-US" sz="1100" b="0" i="0" u="none" strike="noStrike" dirty="0">
                        <a:solidFill>
                          <a:schemeClr val="tx1"/>
                        </a:solidFill>
                        <a:effectLst/>
                        <a:latin typeface="Aptos Narrow" panose="020B0004020202020204" pitchFamily="34" charset="0"/>
                      </a:endParaRPr>
                    </a:p>
                  </a:txBody>
                  <a:tcPr marL="4291" marR="4291" marT="4291" marB="0" anchor="b"/>
                </a:tc>
                <a:tc>
                  <a:txBody>
                    <a:bodyPr/>
                    <a:lstStyle/>
                    <a:p>
                      <a:pPr algn="l" fontAlgn="b"/>
                      <a:r>
                        <a:rPr lang="en-US" sz="1100" b="0" u="none" strike="noStrike" dirty="0">
                          <a:solidFill>
                            <a:schemeClr val="tx1"/>
                          </a:solidFill>
                          <a:effectLst/>
                        </a:rPr>
                        <a:t>GF Within Levy</a:t>
                      </a:r>
                      <a:endParaRPr lang="en-US" sz="1100" b="0" i="0" u="none" strike="noStrike" dirty="0">
                        <a:solidFill>
                          <a:schemeClr val="tx1"/>
                        </a:solidFill>
                        <a:effectLst/>
                        <a:latin typeface="Aptos Narrow" panose="020B0004020202020204" pitchFamily="34" charset="0"/>
                      </a:endParaRPr>
                    </a:p>
                  </a:txBody>
                  <a:tcPr marL="4291" marR="4291" marT="4291" marB="0" anchor="b"/>
                </a:tc>
                <a:extLst>
                  <a:ext uri="{0D108BD9-81ED-4DB2-BD59-A6C34878D82A}">
                    <a16:rowId xmlns:a16="http://schemas.microsoft.com/office/drawing/2014/main" val="1042310370"/>
                  </a:ext>
                </a:extLst>
              </a:tr>
              <a:tr h="197777">
                <a:tc>
                  <a:txBody>
                    <a:bodyPr/>
                    <a:lstStyle/>
                    <a:p>
                      <a:pPr algn="ctr" fontAlgn="b"/>
                      <a:r>
                        <a:rPr lang="en-US" sz="1100" b="0" u="none" strike="noStrike">
                          <a:solidFill>
                            <a:schemeClr val="tx1"/>
                          </a:solidFill>
                          <a:effectLst/>
                        </a:rPr>
                        <a:t>2028</a:t>
                      </a:r>
                      <a:endParaRPr lang="en-US" sz="1100" b="0" i="0" u="none" strike="noStrike">
                        <a:solidFill>
                          <a:schemeClr val="tx1"/>
                        </a:solidFill>
                        <a:effectLst/>
                        <a:latin typeface="Aptos Narrow" panose="020B0004020202020204" pitchFamily="34" charset="0"/>
                      </a:endParaRPr>
                    </a:p>
                  </a:txBody>
                  <a:tcPr marL="4291" marR="4291" marT="4291" marB="0" anchor="b"/>
                </a:tc>
                <a:tc>
                  <a:txBody>
                    <a:bodyPr/>
                    <a:lstStyle/>
                    <a:p>
                      <a:pPr algn="l" fontAlgn="b"/>
                      <a:r>
                        <a:rPr lang="en-US" sz="1100" b="0" u="none" strike="noStrike" dirty="0">
                          <a:solidFill>
                            <a:schemeClr val="tx1"/>
                          </a:solidFill>
                          <a:effectLst/>
                        </a:rPr>
                        <a:t>Theatrical Lighting, Sound &amp; Rigging Repairs High School</a:t>
                      </a:r>
                      <a:endParaRPr lang="en-US" sz="1100" b="0" i="0" u="none" strike="noStrike" dirty="0">
                        <a:solidFill>
                          <a:schemeClr val="tx1"/>
                        </a:solidFill>
                        <a:effectLst/>
                        <a:latin typeface="Aptos Narrow" panose="020B0004020202020204" pitchFamily="34" charset="0"/>
                      </a:endParaRPr>
                    </a:p>
                  </a:txBody>
                  <a:tcPr marL="4291" marR="4291" marT="4291" marB="0" anchor="b"/>
                </a:tc>
                <a:tc>
                  <a:txBody>
                    <a:bodyPr/>
                    <a:lstStyle/>
                    <a:p>
                      <a:pPr algn="ctr" fontAlgn="b"/>
                      <a:r>
                        <a:rPr lang="en-US" sz="1100" b="0" u="none" strike="noStrike">
                          <a:solidFill>
                            <a:schemeClr val="tx1"/>
                          </a:solidFill>
                          <a:effectLst/>
                        </a:rPr>
                        <a:t> $                  2,070,617.00 </a:t>
                      </a:r>
                      <a:endParaRPr lang="en-US" sz="1100" b="0" i="0" u="none" strike="noStrike">
                        <a:solidFill>
                          <a:schemeClr val="tx1"/>
                        </a:solidFill>
                        <a:effectLst/>
                        <a:latin typeface="Aptos Narrow" panose="020B0004020202020204" pitchFamily="34" charset="0"/>
                      </a:endParaRPr>
                    </a:p>
                  </a:txBody>
                  <a:tcPr marL="4291" marR="4291" marT="4291" marB="0" anchor="b"/>
                </a:tc>
                <a:tc>
                  <a:txBody>
                    <a:bodyPr/>
                    <a:lstStyle/>
                    <a:p>
                      <a:pPr algn="l" fontAlgn="b"/>
                      <a:r>
                        <a:rPr lang="en-US" sz="1100" b="0" u="none" strike="noStrike" dirty="0">
                          <a:solidFill>
                            <a:schemeClr val="tx1"/>
                          </a:solidFill>
                          <a:effectLst/>
                        </a:rPr>
                        <a:t>GF Within Levy</a:t>
                      </a:r>
                      <a:endParaRPr lang="en-US" sz="1100" b="0" i="0" u="none" strike="noStrike" dirty="0">
                        <a:solidFill>
                          <a:schemeClr val="tx1"/>
                        </a:solidFill>
                        <a:effectLst/>
                        <a:latin typeface="Aptos Narrow" panose="020B0004020202020204" pitchFamily="34" charset="0"/>
                      </a:endParaRPr>
                    </a:p>
                  </a:txBody>
                  <a:tcPr marL="4291" marR="4291" marT="4291" marB="0" anchor="b"/>
                </a:tc>
                <a:extLst>
                  <a:ext uri="{0D108BD9-81ED-4DB2-BD59-A6C34878D82A}">
                    <a16:rowId xmlns:a16="http://schemas.microsoft.com/office/drawing/2014/main" val="1077963205"/>
                  </a:ext>
                </a:extLst>
              </a:tr>
              <a:tr h="197777">
                <a:tc>
                  <a:txBody>
                    <a:bodyPr/>
                    <a:lstStyle/>
                    <a:p>
                      <a:pPr algn="ctr" fontAlgn="b"/>
                      <a:r>
                        <a:rPr lang="en-US" sz="1100" b="0" u="none" strike="noStrike">
                          <a:solidFill>
                            <a:schemeClr val="tx1"/>
                          </a:solidFill>
                          <a:effectLst/>
                        </a:rPr>
                        <a:t>2029</a:t>
                      </a:r>
                      <a:endParaRPr lang="en-US" sz="1100" b="0" i="0" u="none" strike="noStrike">
                        <a:solidFill>
                          <a:schemeClr val="tx1"/>
                        </a:solidFill>
                        <a:effectLst/>
                        <a:latin typeface="Aptos Narrow" panose="020B0004020202020204" pitchFamily="34" charset="0"/>
                      </a:endParaRPr>
                    </a:p>
                  </a:txBody>
                  <a:tcPr marL="4291" marR="4291" marT="4291" marB="0" anchor="b"/>
                </a:tc>
                <a:tc>
                  <a:txBody>
                    <a:bodyPr/>
                    <a:lstStyle/>
                    <a:p>
                      <a:pPr algn="l" fontAlgn="b"/>
                      <a:r>
                        <a:rPr lang="en-US" sz="1100" b="0" u="none" strike="noStrike">
                          <a:solidFill>
                            <a:schemeClr val="tx1"/>
                          </a:solidFill>
                          <a:effectLst/>
                        </a:rPr>
                        <a:t>Public Works Phase 2 Construction</a:t>
                      </a:r>
                      <a:endParaRPr lang="en-US" sz="1100" b="0" i="0" u="none" strike="noStrike">
                        <a:solidFill>
                          <a:schemeClr val="tx1"/>
                        </a:solidFill>
                        <a:effectLst/>
                        <a:latin typeface="Aptos Narrow" panose="020B0004020202020204" pitchFamily="34" charset="0"/>
                      </a:endParaRPr>
                    </a:p>
                  </a:txBody>
                  <a:tcPr marL="4291" marR="4291" marT="4291" marB="0" anchor="b"/>
                </a:tc>
                <a:tc>
                  <a:txBody>
                    <a:bodyPr/>
                    <a:lstStyle/>
                    <a:p>
                      <a:pPr algn="ctr" fontAlgn="b"/>
                      <a:r>
                        <a:rPr lang="en-US" sz="1100" b="0" u="none" strike="noStrike" dirty="0">
                          <a:solidFill>
                            <a:schemeClr val="tx1"/>
                          </a:solidFill>
                          <a:effectLst/>
                        </a:rPr>
                        <a:t> $               21,560,000.00 </a:t>
                      </a:r>
                      <a:endParaRPr lang="en-US" sz="1100" b="0" i="0" u="none" strike="noStrike" dirty="0">
                        <a:solidFill>
                          <a:schemeClr val="tx1"/>
                        </a:solidFill>
                        <a:effectLst/>
                        <a:latin typeface="Aptos Narrow" panose="020B0004020202020204" pitchFamily="34" charset="0"/>
                      </a:endParaRPr>
                    </a:p>
                  </a:txBody>
                  <a:tcPr marL="4291" marR="4291" marT="4291" marB="0" anchor="b"/>
                </a:tc>
                <a:tc>
                  <a:txBody>
                    <a:bodyPr/>
                    <a:lstStyle/>
                    <a:p>
                      <a:pPr algn="l" fontAlgn="b"/>
                      <a:r>
                        <a:rPr lang="en-US" sz="1100" b="0" u="none" strike="noStrike" dirty="0">
                          <a:solidFill>
                            <a:schemeClr val="tx1"/>
                          </a:solidFill>
                          <a:effectLst/>
                        </a:rPr>
                        <a:t>GF Within Levy/Enterprise 10%</a:t>
                      </a:r>
                      <a:endParaRPr lang="en-US" sz="1100" b="0" i="0" u="none" strike="noStrike" dirty="0">
                        <a:solidFill>
                          <a:schemeClr val="tx1"/>
                        </a:solidFill>
                        <a:effectLst/>
                        <a:latin typeface="Aptos Narrow" panose="020B0004020202020204" pitchFamily="34" charset="0"/>
                      </a:endParaRPr>
                    </a:p>
                  </a:txBody>
                  <a:tcPr marL="4291" marR="4291" marT="4291" marB="0" anchor="b"/>
                </a:tc>
                <a:extLst>
                  <a:ext uri="{0D108BD9-81ED-4DB2-BD59-A6C34878D82A}">
                    <a16:rowId xmlns:a16="http://schemas.microsoft.com/office/drawing/2014/main" val="395744172"/>
                  </a:ext>
                </a:extLst>
              </a:tr>
              <a:tr h="197777">
                <a:tc>
                  <a:txBody>
                    <a:bodyPr/>
                    <a:lstStyle/>
                    <a:p>
                      <a:pPr algn="ctr" fontAlgn="b"/>
                      <a:r>
                        <a:rPr lang="en-US" sz="1100" b="0" u="none" strike="noStrike">
                          <a:solidFill>
                            <a:schemeClr val="tx1"/>
                          </a:solidFill>
                          <a:effectLst/>
                        </a:rPr>
                        <a:t>2030</a:t>
                      </a:r>
                      <a:endParaRPr lang="en-US" sz="1100" b="0" i="0" u="none" strike="noStrike">
                        <a:solidFill>
                          <a:schemeClr val="tx1"/>
                        </a:solidFill>
                        <a:effectLst/>
                        <a:latin typeface="Aptos Narrow" panose="020B0004020202020204" pitchFamily="34" charset="0"/>
                      </a:endParaRPr>
                    </a:p>
                  </a:txBody>
                  <a:tcPr marL="4291" marR="4291" marT="4291" marB="0" anchor="b"/>
                </a:tc>
                <a:tc>
                  <a:txBody>
                    <a:bodyPr/>
                    <a:lstStyle/>
                    <a:p>
                      <a:pPr algn="l" fontAlgn="b"/>
                      <a:r>
                        <a:rPr lang="en-US" sz="1100" b="0" u="none" strike="noStrike">
                          <a:solidFill>
                            <a:schemeClr val="tx1"/>
                          </a:solidFill>
                          <a:effectLst/>
                        </a:rPr>
                        <a:t>Fire Engine</a:t>
                      </a:r>
                      <a:endParaRPr lang="en-US" sz="1100" b="0" i="0" u="none" strike="noStrike">
                        <a:solidFill>
                          <a:schemeClr val="tx1"/>
                        </a:solidFill>
                        <a:effectLst/>
                        <a:latin typeface="Aptos Narrow" panose="020B0004020202020204" pitchFamily="34" charset="0"/>
                      </a:endParaRPr>
                    </a:p>
                  </a:txBody>
                  <a:tcPr marL="4291" marR="4291" marT="4291" marB="0" anchor="b"/>
                </a:tc>
                <a:tc>
                  <a:txBody>
                    <a:bodyPr/>
                    <a:lstStyle/>
                    <a:p>
                      <a:pPr algn="ctr" fontAlgn="b"/>
                      <a:r>
                        <a:rPr lang="en-US" sz="1100" b="0" u="none" strike="noStrike">
                          <a:solidFill>
                            <a:schemeClr val="tx1"/>
                          </a:solidFill>
                          <a:effectLst/>
                        </a:rPr>
                        <a:t> $                  1,540,393.00 </a:t>
                      </a:r>
                      <a:endParaRPr lang="en-US" sz="1100" b="0" i="0" u="none" strike="noStrike">
                        <a:solidFill>
                          <a:schemeClr val="tx1"/>
                        </a:solidFill>
                        <a:effectLst/>
                        <a:latin typeface="Aptos Narrow" panose="020B0004020202020204" pitchFamily="34" charset="0"/>
                      </a:endParaRPr>
                    </a:p>
                  </a:txBody>
                  <a:tcPr marL="4291" marR="4291" marT="4291" marB="0" anchor="b"/>
                </a:tc>
                <a:tc>
                  <a:txBody>
                    <a:bodyPr/>
                    <a:lstStyle/>
                    <a:p>
                      <a:pPr algn="l" fontAlgn="b"/>
                      <a:r>
                        <a:rPr lang="en-US" sz="1100" b="0" u="none" strike="noStrike" dirty="0">
                          <a:solidFill>
                            <a:schemeClr val="tx1"/>
                          </a:solidFill>
                          <a:effectLst/>
                        </a:rPr>
                        <a:t>GF Within Levy</a:t>
                      </a:r>
                      <a:endParaRPr lang="en-US" sz="1100" b="0" i="0" u="none" strike="noStrike" dirty="0">
                        <a:solidFill>
                          <a:schemeClr val="tx1"/>
                        </a:solidFill>
                        <a:effectLst/>
                        <a:latin typeface="Aptos Narrow" panose="020B0004020202020204" pitchFamily="34" charset="0"/>
                      </a:endParaRPr>
                    </a:p>
                  </a:txBody>
                  <a:tcPr marL="4291" marR="4291" marT="4291" marB="0" anchor="b"/>
                </a:tc>
                <a:extLst>
                  <a:ext uri="{0D108BD9-81ED-4DB2-BD59-A6C34878D82A}">
                    <a16:rowId xmlns:a16="http://schemas.microsoft.com/office/drawing/2014/main" val="1706655336"/>
                  </a:ext>
                </a:extLst>
              </a:tr>
              <a:tr h="197777">
                <a:tc>
                  <a:txBody>
                    <a:bodyPr/>
                    <a:lstStyle/>
                    <a:p>
                      <a:pPr algn="ctr" fontAlgn="b"/>
                      <a:r>
                        <a:rPr lang="en-US" sz="1100" b="0" u="none" strike="noStrike">
                          <a:solidFill>
                            <a:schemeClr val="tx1"/>
                          </a:solidFill>
                          <a:effectLst/>
                        </a:rPr>
                        <a:t>2030</a:t>
                      </a:r>
                      <a:endParaRPr lang="en-US" sz="1100" b="0" i="0" u="none" strike="noStrike">
                        <a:solidFill>
                          <a:schemeClr val="tx1"/>
                        </a:solidFill>
                        <a:effectLst/>
                        <a:latin typeface="Aptos Narrow" panose="020B0004020202020204" pitchFamily="34" charset="0"/>
                      </a:endParaRPr>
                    </a:p>
                  </a:txBody>
                  <a:tcPr marL="4291" marR="4291" marT="4291" marB="0" anchor="b"/>
                </a:tc>
                <a:tc>
                  <a:txBody>
                    <a:bodyPr/>
                    <a:lstStyle/>
                    <a:p>
                      <a:pPr algn="l" fontAlgn="b"/>
                      <a:r>
                        <a:rPr lang="en-US" sz="1100" b="0" u="none" strike="noStrike">
                          <a:solidFill>
                            <a:schemeClr val="tx1"/>
                          </a:solidFill>
                          <a:effectLst/>
                        </a:rPr>
                        <a:t>Library Renovation Circulation Area &amp; Multipurpose Room</a:t>
                      </a:r>
                      <a:endParaRPr lang="en-US" sz="1100" b="0" i="0" u="none" strike="noStrike">
                        <a:solidFill>
                          <a:schemeClr val="tx1"/>
                        </a:solidFill>
                        <a:effectLst/>
                        <a:latin typeface="Aptos Narrow" panose="020B0004020202020204" pitchFamily="34" charset="0"/>
                      </a:endParaRPr>
                    </a:p>
                  </a:txBody>
                  <a:tcPr marL="4291" marR="4291" marT="4291" marB="0" anchor="b"/>
                </a:tc>
                <a:tc>
                  <a:txBody>
                    <a:bodyPr/>
                    <a:lstStyle/>
                    <a:p>
                      <a:pPr algn="ctr" fontAlgn="b"/>
                      <a:r>
                        <a:rPr lang="en-US" sz="1100" b="0" u="none" strike="noStrike">
                          <a:solidFill>
                            <a:schemeClr val="tx1"/>
                          </a:solidFill>
                          <a:effectLst/>
                        </a:rPr>
                        <a:t> $                  2,060,000.00 </a:t>
                      </a:r>
                      <a:endParaRPr lang="en-US" sz="1100" b="0" i="0" u="none" strike="noStrike">
                        <a:solidFill>
                          <a:schemeClr val="tx1"/>
                        </a:solidFill>
                        <a:effectLst/>
                        <a:latin typeface="Aptos Narrow" panose="020B0004020202020204" pitchFamily="34" charset="0"/>
                      </a:endParaRPr>
                    </a:p>
                  </a:txBody>
                  <a:tcPr marL="4291" marR="4291" marT="4291" marB="0" anchor="b"/>
                </a:tc>
                <a:tc>
                  <a:txBody>
                    <a:bodyPr/>
                    <a:lstStyle/>
                    <a:p>
                      <a:pPr algn="l" fontAlgn="b"/>
                      <a:r>
                        <a:rPr lang="en-US" sz="1100" b="0" u="none" strike="noStrike" dirty="0">
                          <a:solidFill>
                            <a:schemeClr val="tx1"/>
                          </a:solidFill>
                          <a:effectLst/>
                        </a:rPr>
                        <a:t>GF Within Levy</a:t>
                      </a:r>
                      <a:endParaRPr lang="en-US" sz="1100" b="0" i="0" u="none" strike="noStrike" dirty="0">
                        <a:solidFill>
                          <a:schemeClr val="tx1"/>
                        </a:solidFill>
                        <a:effectLst/>
                        <a:latin typeface="Aptos Narrow" panose="020B0004020202020204" pitchFamily="34" charset="0"/>
                      </a:endParaRPr>
                    </a:p>
                  </a:txBody>
                  <a:tcPr marL="4291" marR="4291" marT="4291" marB="0" anchor="b"/>
                </a:tc>
                <a:extLst>
                  <a:ext uri="{0D108BD9-81ED-4DB2-BD59-A6C34878D82A}">
                    <a16:rowId xmlns:a16="http://schemas.microsoft.com/office/drawing/2014/main" val="1595178433"/>
                  </a:ext>
                </a:extLst>
              </a:tr>
              <a:tr h="197777">
                <a:tc>
                  <a:txBody>
                    <a:bodyPr/>
                    <a:lstStyle/>
                    <a:p>
                      <a:pPr algn="ctr" fontAlgn="b"/>
                      <a:r>
                        <a:rPr lang="en-US" sz="1100" b="0" u="none" strike="noStrike">
                          <a:solidFill>
                            <a:schemeClr val="tx1"/>
                          </a:solidFill>
                          <a:effectLst/>
                        </a:rPr>
                        <a:t>2030</a:t>
                      </a:r>
                      <a:endParaRPr lang="en-US" sz="1100" b="0" i="0" u="none" strike="noStrike">
                        <a:solidFill>
                          <a:schemeClr val="tx1"/>
                        </a:solidFill>
                        <a:effectLst/>
                        <a:latin typeface="Aptos Narrow" panose="020B0004020202020204" pitchFamily="34" charset="0"/>
                      </a:endParaRPr>
                    </a:p>
                  </a:txBody>
                  <a:tcPr marL="4291" marR="4291" marT="4291" marB="0" anchor="b"/>
                </a:tc>
                <a:tc>
                  <a:txBody>
                    <a:bodyPr/>
                    <a:lstStyle/>
                    <a:p>
                      <a:pPr algn="l" fontAlgn="b"/>
                      <a:r>
                        <a:rPr lang="en-US" sz="1100" b="0" u="none" strike="noStrike">
                          <a:solidFill>
                            <a:schemeClr val="tx1"/>
                          </a:solidFill>
                          <a:effectLst/>
                        </a:rPr>
                        <a:t>Public Works Phase 3 Design</a:t>
                      </a:r>
                      <a:endParaRPr lang="en-US" sz="1100" b="0" i="0" u="none" strike="noStrike">
                        <a:solidFill>
                          <a:schemeClr val="tx1"/>
                        </a:solidFill>
                        <a:effectLst/>
                        <a:latin typeface="Aptos Narrow" panose="020B0004020202020204" pitchFamily="34" charset="0"/>
                      </a:endParaRPr>
                    </a:p>
                  </a:txBody>
                  <a:tcPr marL="4291" marR="4291" marT="4291" marB="0" anchor="b"/>
                </a:tc>
                <a:tc>
                  <a:txBody>
                    <a:bodyPr/>
                    <a:lstStyle/>
                    <a:p>
                      <a:pPr algn="ctr" fontAlgn="b"/>
                      <a:r>
                        <a:rPr lang="en-US" sz="1100" b="0" u="none" strike="noStrike" dirty="0">
                          <a:solidFill>
                            <a:schemeClr val="tx1"/>
                          </a:solidFill>
                          <a:effectLst/>
                        </a:rPr>
                        <a:t> $                  3,300,000.00 </a:t>
                      </a:r>
                      <a:endParaRPr lang="en-US" sz="1100" b="0" i="0" u="none" strike="noStrike" dirty="0">
                        <a:solidFill>
                          <a:schemeClr val="tx1"/>
                        </a:solidFill>
                        <a:effectLst/>
                        <a:latin typeface="Aptos Narrow" panose="020B0004020202020204" pitchFamily="34" charset="0"/>
                      </a:endParaRPr>
                    </a:p>
                  </a:txBody>
                  <a:tcPr marL="4291" marR="4291" marT="4291" marB="0" anchor="b"/>
                </a:tc>
                <a:tc>
                  <a:txBody>
                    <a:bodyPr/>
                    <a:lstStyle/>
                    <a:p>
                      <a:pPr algn="l" fontAlgn="b"/>
                      <a:r>
                        <a:rPr lang="en-US" sz="1100" b="0" u="none" strike="noStrike" dirty="0">
                          <a:solidFill>
                            <a:schemeClr val="tx1"/>
                          </a:solidFill>
                          <a:effectLst/>
                        </a:rPr>
                        <a:t>GF Within Levy</a:t>
                      </a:r>
                      <a:endParaRPr lang="en-US" sz="1100" b="0" i="0" u="none" strike="noStrike" dirty="0">
                        <a:solidFill>
                          <a:schemeClr val="tx1"/>
                        </a:solidFill>
                        <a:effectLst/>
                        <a:latin typeface="Aptos Narrow" panose="020B0004020202020204" pitchFamily="34" charset="0"/>
                      </a:endParaRPr>
                    </a:p>
                  </a:txBody>
                  <a:tcPr marL="4291" marR="4291" marT="4291" marB="0" anchor="b"/>
                </a:tc>
                <a:extLst>
                  <a:ext uri="{0D108BD9-81ED-4DB2-BD59-A6C34878D82A}">
                    <a16:rowId xmlns:a16="http://schemas.microsoft.com/office/drawing/2014/main" val="2887287474"/>
                  </a:ext>
                </a:extLst>
              </a:tr>
              <a:tr h="197777">
                <a:tc>
                  <a:txBody>
                    <a:bodyPr/>
                    <a:lstStyle/>
                    <a:p>
                      <a:pPr algn="ctr" fontAlgn="b"/>
                      <a:r>
                        <a:rPr lang="en-US" sz="1100" b="0" u="none" strike="noStrike">
                          <a:solidFill>
                            <a:schemeClr val="tx1"/>
                          </a:solidFill>
                          <a:effectLst/>
                        </a:rPr>
                        <a:t>2030</a:t>
                      </a:r>
                      <a:endParaRPr lang="en-US" sz="1100" b="0" i="0" u="none" strike="noStrike">
                        <a:solidFill>
                          <a:schemeClr val="tx1"/>
                        </a:solidFill>
                        <a:effectLst/>
                        <a:latin typeface="Aptos Narrow" panose="020B0004020202020204" pitchFamily="34" charset="0"/>
                      </a:endParaRPr>
                    </a:p>
                  </a:txBody>
                  <a:tcPr marL="4291" marR="4291" marT="4291" marB="0" anchor="b"/>
                </a:tc>
                <a:tc>
                  <a:txBody>
                    <a:bodyPr/>
                    <a:lstStyle/>
                    <a:p>
                      <a:pPr algn="l" fontAlgn="b"/>
                      <a:r>
                        <a:rPr lang="en-US" sz="1100" b="0" u="none" strike="noStrike">
                          <a:solidFill>
                            <a:schemeClr val="tx1"/>
                          </a:solidFill>
                          <a:effectLst/>
                        </a:rPr>
                        <a:t>Sewer Main Replacements Phase 3</a:t>
                      </a:r>
                      <a:endParaRPr lang="en-US" sz="1100" b="0" i="0" u="none" strike="noStrike">
                        <a:solidFill>
                          <a:schemeClr val="tx1"/>
                        </a:solidFill>
                        <a:effectLst/>
                        <a:latin typeface="Aptos Narrow" panose="020B0004020202020204" pitchFamily="34" charset="0"/>
                      </a:endParaRPr>
                    </a:p>
                  </a:txBody>
                  <a:tcPr marL="4291" marR="4291" marT="4291" marB="0" anchor="b"/>
                </a:tc>
                <a:tc>
                  <a:txBody>
                    <a:bodyPr/>
                    <a:lstStyle/>
                    <a:p>
                      <a:pPr algn="ctr" fontAlgn="b"/>
                      <a:r>
                        <a:rPr lang="en-US" sz="1100" b="0" u="none" strike="noStrike">
                          <a:solidFill>
                            <a:schemeClr val="tx1"/>
                          </a:solidFill>
                          <a:effectLst/>
                        </a:rPr>
                        <a:t> $               15,400,000.00 </a:t>
                      </a:r>
                      <a:endParaRPr lang="en-US" sz="1100" b="0" i="0" u="none" strike="noStrike">
                        <a:solidFill>
                          <a:schemeClr val="tx1"/>
                        </a:solidFill>
                        <a:effectLst/>
                        <a:latin typeface="Aptos Narrow" panose="020B0004020202020204" pitchFamily="34" charset="0"/>
                      </a:endParaRPr>
                    </a:p>
                  </a:txBody>
                  <a:tcPr marL="4291" marR="4291" marT="4291" marB="0" anchor="b"/>
                </a:tc>
                <a:tc>
                  <a:txBody>
                    <a:bodyPr/>
                    <a:lstStyle/>
                    <a:p>
                      <a:pPr algn="l" fontAlgn="b"/>
                      <a:r>
                        <a:rPr lang="en-US" sz="1100" b="0" u="none" strike="noStrike" dirty="0">
                          <a:solidFill>
                            <a:schemeClr val="tx1"/>
                          </a:solidFill>
                          <a:effectLst/>
                        </a:rPr>
                        <a:t>Sewer Enterprise</a:t>
                      </a:r>
                      <a:endParaRPr lang="en-US" sz="1100" b="0" i="0" u="none" strike="noStrike" dirty="0">
                        <a:solidFill>
                          <a:schemeClr val="tx1"/>
                        </a:solidFill>
                        <a:effectLst/>
                        <a:latin typeface="Aptos Narrow" panose="020B0004020202020204" pitchFamily="34" charset="0"/>
                      </a:endParaRPr>
                    </a:p>
                  </a:txBody>
                  <a:tcPr marL="4291" marR="4291" marT="4291" marB="0" anchor="b"/>
                </a:tc>
                <a:extLst>
                  <a:ext uri="{0D108BD9-81ED-4DB2-BD59-A6C34878D82A}">
                    <a16:rowId xmlns:a16="http://schemas.microsoft.com/office/drawing/2014/main" val="2404634372"/>
                  </a:ext>
                </a:extLst>
              </a:tr>
              <a:tr h="197777">
                <a:tc>
                  <a:txBody>
                    <a:bodyPr/>
                    <a:lstStyle/>
                    <a:p>
                      <a:pPr algn="ctr" fontAlgn="b"/>
                      <a:r>
                        <a:rPr lang="en-US" sz="1100" b="0" u="none" strike="noStrike">
                          <a:solidFill>
                            <a:schemeClr val="tx1"/>
                          </a:solidFill>
                          <a:effectLst/>
                        </a:rPr>
                        <a:t>2031</a:t>
                      </a:r>
                      <a:endParaRPr lang="en-US" sz="1100" b="0" i="0" u="none" strike="noStrike">
                        <a:solidFill>
                          <a:schemeClr val="tx1"/>
                        </a:solidFill>
                        <a:effectLst/>
                        <a:latin typeface="Aptos Narrow" panose="020B0004020202020204" pitchFamily="34" charset="0"/>
                      </a:endParaRPr>
                    </a:p>
                  </a:txBody>
                  <a:tcPr marL="4291" marR="4291" marT="4291" marB="0" anchor="b"/>
                </a:tc>
                <a:tc>
                  <a:txBody>
                    <a:bodyPr/>
                    <a:lstStyle/>
                    <a:p>
                      <a:pPr algn="l" fontAlgn="b"/>
                      <a:r>
                        <a:rPr lang="en-US" sz="1100" b="0" u="none" strike="noStrike">
                          <a:solidFill>
                            <a:schemeClr val="tx1"/>
                          </a:solidFill>
                          <a:effectLst/>
                        </a:rPr>
                        <a:t>Public Works Phase 3 Construction</a:t>
                      </a:r>
                      <a:endParaRPr lang="en-US" sz="1100" b="0" i="0" u="none" strike="noStrike">
                        <a:solidFill>
                          <a:schemeClr val="tx1"/>
                        </a:solidFill>
                        <a:effectLst/>
                        <a:latin typeface="Aptos Narrow" panose="020B0004020202020204" pitchFamily="34" charset="0"/>
                      </a:endParaRPr>
                    </a:p>
                  </a:txBody>
                  <a:tcPr marL="4291" marR="4291" marT="4291" marB="0" anchor="b"/>
                </a:tc>
                <a:tc>
                  <a:txBody>
                    <a:bodyPr/>
                    <a:lstStyle/>
                    <a:p>
                      <a:pPr algn="ctr" fontAlgn="b"/>
                      <a:r>
                        <a:rPr lang="en-US" sz="1100" b="0" u="none" strike="noStrike" dirty="0">
                          <a:solidFill>
                            <a:schemeClr val="tx1"/>
                          </a:solidFill>
                          <a:effectLst/>
                        </a:rPr>
                        <a:t> $               22,000,000.00 </a:t>
                      </a:r>
                      <a:endParaRPr lang="en-US" sz="1100" b="0" i="0" u="none" strike="noStrike" dirty="0">
                        <a:solidFill>
                          <a:schemeClr val="tx1"/>
                        </a:solidFill>
                        <a:effectLst/>
                        <a:latin typeface="Aptos Narrow" panose="020B0004020202020204" pitchFamily="34" charset="0"/>
                      </a:endParaRPr>
                    </a:p>
                  </a:txBody>
                  <a:tcPr marL="4291" marR="4291" marT="4291" marB="0" anchor="b"/>
                </a:tc>
                <a:tc>
                  <a:txBody>
                    <a:bodyPr/>
                    <a:lstStyle/>
                    <a:p>
                      <a:pPr algn="l" fontAlgn="b"/>
                      <a:r>
                        <a:rPr lang="en-US" sz="1100" b="0" u="none" strike="noStrike" dirty="0">
                          <a:solidFill>
                            <a:schemeClr val="tx1"/>
                          </a:solidFill>
                          <a:effectLst/>
                        </a:rPr>
                        <a:t>GF Within Levy</a:t>
                      </a:r>
                      <a:endParaRPr lang="en-US" sz="1100" b="0" i="0" u="none" strike="noStrike" dirty="0">
                        <a:solidFill>
                          <a:schemeClr val="tx1"/>
                        </a:solidFill>
                        <a:effectLst/>
                        <a:latin typeface="Aptos Narrow" panose="020B0004020202020204" pitchFamily="34" charset="0"/>
                      </a:endParaRPr>
                    </a:p>
                  </a:txBody>
                  <a:tcPr marL="4291" marR="4291" marT="4291" marB="0" anchor="b"/>
                </a:tc>
                <a:extLst>
                  <a:ext uri="{0D108BD9-81ED-4DB2-BD59-A6C34878D82A}">
                    <a16:rowId xmlns:a16="http://schemas.microsoft.com/office/drawing/2014/main" val="4249370095"/>
                  </a:ext>
                </a:extLst>
              </a:tr>
              <a:tr h="197777">
                <a:tc>
                  <a:txBody>
                    <a:bodyPr/>
                    <a:lstStyle/>
                    <a:p>
                      <a:pPr algn="ctr" fontAlgn="b"/>
                      <a:r>
                        <a:rPr lang="en-US" sz="1100" b="0" u="none" strike="noStrike">
                          <a:solidFill>
                            <a:schemeClr val="tx1"/>
                          </a:solidFill>
                          <a:effectLst/>
                        </a:rPr>
                        <a:t>2033</a:t>
                      </a:r>
                      <a:endParaRPr lang="en-US" sz="1100" b="0" i="0" u="none" strike="noStrike">
                        <a:solidFill>
                          <a:schemeClr val="tx1"/>
                        </a:solidFill>
                        <a:effectLst/>
                        <a:latin typeface="Aptos Narrow" panose="020B0004020202020204" pitchFamily="34" charset="0"/>
                      </a:endParaRPr>
                    </a:p>
                  </a:txBody>
                  <a:tcPr marL="4291" marR="4291" marT="4291" marB="0" anchor="b"/>
                </a:tc>
                <a:tc>
                  <a:txBody>
                    <a:bodyPr/>
                    <a:lstStyle/>
                    <a:p>
                      <a:pPr algn="l" fontAlgn="b"/>
                      <a:r>
                        <a:rPr lang="en-US" sz="1100" b="0" u="none" strike="noStrike">
                          <a:solidFill>
                            <a:schemeClr val="tx1"/>
                          </a:solidFill>
                          <a:effectLst/>
                        </a:rPr>
                        <a:t>Sewer Main Replacements Phase 4</a:t>
                      </a:r>
                      <a:endParaRPr lang="en-US" sz="1100" b="0" i="0" u="none" strike="noStrike">
                        <a:solidFill>
                          <a:schemeClr val="tx1"/>
                        </a:solidFill>
                        <a:effectLst/>
                        <a:latin typeface="Aptos Narrow" panose="020B0004020202020204" pitchFamily="34" charset="0"/>
                      </a:endParaRPr>
                    </a:p>
                  </a:txBody>
                  <a:tcPr marL="4291" marR="4291" marT="4291" marB="0" anchor="b"/>
                </a:tc>
                <a:tc>
                  <a:txBody>
                    <a:bodyPr/>
                    <a:lstStyle/>
                    <a:p>
                      <a:pPr algn="ctr" fontAlgn="b"/>
                      <a:r>
                        <a:rPr lang="en-US" sz="1100" b="0" u="none" strike="noStrike" dirty="0">
                          <a:solidFill>
                            <a:schemeClr val="tx1"/>
                          </a:solidFill>
                          <a:effectLst/>
                        </a:rPr>
                        <a:t> $                  6,900,000.00 </a:t>
                      </a:r>
                      <a:endParaRPr lang="en-US" sz="1100" b="0" i="0" u="none" strike="noStrike" dirty="0">
                        <a:solidFill>
                          <a:schemeClr val="tx1"/>
                        </a:solidFill>
                        <a:effectLst/>
                        <a:latin typeface="Aptos Narrow" panose="020B0004020202020204" pitchFamily="34" charset="0"/>
                      </a:endParaRPr>
                    </a:p>
                  </a:txBody>
                  <a:tcPr marL="4291" marR="4291" marT="4291" marB="0" anchor="b"/>
                </a:tc>
                <a:tc>
                  <a:txBody>
                    <a:bodyPr/>
                    <a:lstStyle/>
                    <a:p>
                      <a:pPr algn="l" fontAlgn="b"/>
                      <a:r>
                        <a:rPr lang="en-US" sz="1100" b="0" u="none" strike="noStrike" dirty="0">
                          <a:solidFill>
                            <a:schemeClr val="tx1"/>
                          </a:solidFill>
                          <a:effectLst/>
                        </a:rPr>
                        <a:t>Sewer Enterprise</a:t>
                      </a:r>
                      <a:endParaRPr lang="en-US" sz="1100" b="0" i="0" u="none" strike="noStrike" dirty="0">
                        <a:solidFill>
                          <a:schemeClr val="tx1"/>
                        </a:solidFill>
                        <a:effectLst/>
                        <a:latin typeface="Aptos Narrow" panose="020B0004020202020204" pitchFamily="34" charset="0"/>
                      </a:endParaRPr>
                    </a:p>
                  </a:txBody>
                  <a:tcPr marL="4291" marR="4291" marT="4291" marB="0" anchor="b"/>
                </a:tc>
                <a:extLst>
                  <a:ext uri="{0D108BD9-81ED-4DB2-BD59-A6C34878D82A}">
                    <a16:rowId xmlns:a16="http://schemas.microsoft.com/office/drawing/2014/main" val="277238306"/>
                  </a:ext>
                </a:extLst>
              </a:tr>
              <a:tr h="197777">
                <a:tc>
                  <a:txBody>
                    <a:bodyPr/>
                    <a:lstStyle/>
                    <a:p>
                      <a:pPr algn="ctr" fontAlgn="b"/>
                      <a:r>
                        <a:rPr lang="en-US" sz="1100" b="0" u="none" strike="noStrike">
                          <a:solidFill>
                            <a:schemeClr val="tx1"/>
                          </a:solidFill>
                          <a:effectLst/>
                        </a:rPr>
                        <a:t>2035</a:t>
                      </a:r>
                      <a:endParaRPr lang="en-US" sz="1100" b="0" i="0" u="none" strike="noStrike">
                        <a:solidFill>
                          <a:schemeClr val="tx1"/>
                        </a:solidFill>
                        <a:effectLst/>
                        <a:latin typeface="Aptos Narrow" panose="020B0004020202020204" pitchFamily="34" charset="0"/>
                      </a:endParaRPr>
                    </a:p>
                  </a:txBody>
                  <a:tcPr marL="4291" marR="4291" marT="4291" marB="0" anchor="b"/>
                </a:tc>
                <a:tc>
                  <a:txBody>
                    <a:bodyPr/>
                    <a:lstStyle/>
                    <a:p>
                      <a:pPr algn="l" fontAlgn="b"/>
                      <a:r>
                        <a:rPr lang="en-US" sz="1100" b="0" u="none" strike="noStrike">
                          <a:solidFill>
                            <a:schemeClr val="tx1"/>
                          </a:solidFill>
                          <a:effectLst/>
                        </a:rPr>
                        <a:t>Mitchell School Design</a:t>
                      </a:r>
                      <a:endParaRPr lang="en-US" sz="1100" b="0" i="0" u="none" strike="noStrike">
                        <a:solidFill>
                          <a:schemeClr val="tx1"/>
                        </a:solidFill>
                        <a:effectLst/>
                        <a:latin typeface="Aptos Narrow" panose="020B0004020202020204" pitchFamily="34" charset="0"/>
                      </a:endParaRPr>
                    </a:p>
                  </a:txBody>
                  <a:tcPr marL="4291" marR="4291" marT="4291" marB="0" anchor="b"/>
                </a:tc>
                <a:tc>
                  <a:txBody>
                    <a:bodyPr/>
                    <a:lstStyle/>
                    <a:p>
                      <a:pPr algn="ctr" fontAlgn="b"/>
                      <a:r>
                        <a:rPr lang="en-US" sz="1100" b="0" u="none" strike="noStrike">
                          <a:solidFill>
                            <a:schemeClr val="tx1"/>
                          </a:solidFill>
                          <a:effectLst/>
                        </a:rPr>
                        <a:t> $                  2,659,000.00 </a:t>
                      </a:r>
                      <a:endParaRPr lang="en-US" sz="1100" b="0" i="0" u="none" strike="noStrike">
                        <a:solidFill>
                          <a:schemeClr val="tx1"/>
                        </a:solidFill>
                        <a:effectLst/>
                        <a:latin typeface="Aptos Narrow" panose="020B0004020202020204" pitchFamily="34" charset="0"/>
                      </a:endParaRPr>
                    </a:p>
                  </a:txBody>
                  <a:tcPr marL="4291" marR="4291" marT="4291" marB="0" anchor="b"/>
                </a:tc>
                <a:tc>
                  <a:txBody>
                    <a:bodyPr/>
                    <a:lstStyle/>
                    <a:p>
                      <a:pPr algn="l" fontAlgn="b"/>
                      <a:r>
                        <a:rPr lang="en-US" sz="1100" b="0" u="none" strike="noStrike" dirty="0">
                          <a:solidFill>
                            <a:schemeClr val="tx1"/>
                          </a:solidFill>
                          <a:effectLst/>
                        </a:rPr>
                        <a:t>Excluded</a:t>
                      </a:r>
                      <a:endParaRPr lang="en-US" sz="1100" b="0" i="0" u="none" strike="noStrike" dirty="0">
                        <a:solidFill>
                          <a:schemeClr val="tx1"/>
                        </a:solidFill>
                        <a:effectLst/>
                        <a:latin typeface="Aptos Narrow" panose="020B0004020202020204" pitchFamily="34" charset="0"/>
                      </a:endParaRPr>
                    </a:p>
                  </a:txBody>
                  <a:tcPr marL="4291" marR="4291" marT="4291" marB="0" anchor="b"/>
                </a:tc>
                <a:extLst>
                  <a:ext uri="{0D108BD9-81ED-4DB2-BD59-A6C34878D82A}">
                    <a16:rowId xmlns:a16="http://schemas.microsoft.com/office/drawing/2014/main" val="2388750710"/>
                  </a:ext>
                </a:extLst>
              </a:tr>
              <a:tr h="197777">
                <a:tc>
                  <a:txBody>
                    <a:bodyPr/>
                    <a:lstStyle/>
                    <a:p>
                      <a:pPr algn="ctr" fontAlgn="b"/>
                      <a:r>
                        <a:rPr lang="en-US" sz="1100" b="0" u="none" strike="noStrike" dirty="0">
                          <a:solidFill>
                            <a:schemeClr val="tx1"/>
                          </a:solidFill>
                          <a:effectLst/>
                        </a:rPr>
                        <a:t>2035</a:t>
                      </a:r>
                      <a:endParaRPr lang="en-US" sz="1100" b="0" i="0" u="none" strike="noStrike" dirty="0">
                        <a:solidFill>
                          <a:schemeClr val="tx1"/>
                        </a:solidFill>
                        <a:effectLst/>
                        <a:latin typeface="Aptos Narrow" panose="020B0004020202020204" pitchFamily="34" charset="0"/>
                      </a:endParaRPr>
                    </a:p>
                  </a:txBody>
                  <a:tcPr marL="4291" marR="4291" marT="4291" marB="0" anchor="b"/>
                </a:tc>
                <a:tc>
                  <a:txBody>
                    <a:bodyPr/>
                    <a:lstStyle/>
                    <a:p>
                      <a:pPr algn="l" fontAlgn="b"/>
                      <a:r>
                        <a:rPr lang="en-US" sz="1100" b="0" u="none" strike="noStrike" dirty="0">
                          <a:solidFill>
                            <a:schemeClr val="tx1"/>
                          </a:solidFill>
                          <a:effectLst/>
                        </a:rPr>
                        <a:t>Mitchell School Construction</a:t>
                      </a:r>
                      <a:endParaRPr lang="en-US" sz="1100" b="0" i="0" u="none" strike="noStrike" dirty="0">
                        <a:solidFill>
                          <a:schemeClr val="tx1"/>
                        </a:solidFill>
                        <a:effectLst/>
                        <a:latin typeface="Aptos Narrow" panose="020B0004020202020204" pitchFamily="34" charset="0"/>
                      </a:endParaRPr>
                    </a:p>
                  </a:txBody>
                  <a:tcPr marL="4291" marR="4291" marT="4291" marB="0" anchor="b"/>
                </a:tc>
                <a:tc>
                  <a:txBody>
                    <a:bodyPr/>
                    <a:lstStyle/>
                    <a:p>
                      <a:pPr algn="ctr" fontAlgn="b"/>
                      <a:r>
                        <a:rPr lang="en-US" sz="1100" b="0" u="none" strike="noStrike" dirty="0">
                          <a:solidFill>
                            <a:schemeClr val="tx1"/>
                          </a:solidFill>
                          <a:effectLst/>
                        </a:rPr>
                        <a:t> $            119,001,600.00 </a:t>
                      </a:r>
                      <a:endParaRPr lang="en-US" sz="1100" b="0" i="0" u="none" strike="noStrike" dirty="0">
                        <a:solidFill>
                          <a:schemeClr val="tx1"/>
                        </a:solidFill>
                        <a:effectLst/>
                        <a:latin typeface="Aptos Narrow" panose="020B0004020202020204" pitchFamily="34" charset="0"/>
                      </a:endParaRPr>
                    </a:p>
                  </a:txBody>
                  <a:tcPr marL="4291" marR="4291" marT="4291" marB="0" anchor="b"/>
                </a:tc>
                <a:tc>
                  <a:txBody>
                    <a:bodyPr/>
                    <a:lstStyle/>
                    <a:p>
                      <a:pPr algn="l" fontAlgn="b"/>
                      <a:r>
                        <a:rPr lang="en-US" sz="1100" b="0" u="none" strike="noStrike" dirty="0">
                          <a:solidFill>
                            <a:schemeClr val="tx1"/>
                          </a:solidFill>
                          <a:effectLst/>
                        </a:rPr>
                        <a:t>Excluded</a:t>
                      </a:r>
                      <a:endParaRPr lang="en-US" sz="1100" b="0" i="0" u="none" strike="noStrike" dirty="0">
                        <a:solidFill>
                          <a:schemeClr val="tx1"/>
                        </a:solidFill>
                        <a:effectLst/>
                        <a:latin typeface="Aptos Narrow" panose="020B0004020202020204" pitchFamily="34" charset="0"/>
                      </a:endParaRPr>
                    </a:p>
                  </a:txBody>
                  <a:tcPr marL="4291" marR="4291" marT="4291" marB="0" anchor="b"/>
                </a:tc>
                <a:extLst>
                  <a:ext uri="{0D108BD9-81ED-4DB2-BD59-A6C34878D82A}">
                    <a16:rowId xmlns:a16="http://schemas.microsoft.com/office/drawing/2014/main" val="3107195111"/>
                  </a:ext>
                </a:extLst>
              </a:tr>
            </a:tbl>
          </a:graphicData>
        </a:graphic>
      </p:graphicFrame>
      <p:sp>
        <p:nvSpPr>
          <p:cNvPr id="3" name="Speech Bubble: Rectangle 2">
            <a:extLst>
              <a:ext uri="{FF2B5EF4-FFF2-40B4-BE49-F238E27FC236}">
                <a16:creationId xmlns:a16="http://schemas.microsoft.com/office/drawing/2014/main" id="{7434F54A-FACD-E056-FCBC-36D4A70296AA}"/>
              </a:ext>
            </a:extLst>
          </p:cNvPr>
          <p:cNvSpPr/>
          <p:nvPr/>
        </p:nvSpPr>
        <p:spPr>
          <a:xfrm>
            <a:off x="4505840" y="2205648"/>
            <a:ext cx="1805267" cy="1150523"/>
          </a:xfrm>
          <a:prstGeom prst="wedgeRect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1"/>
                </a:solidFill>
                <a:effectLst/>
                <a:latin typeface="Calibri" panose="020F0502020204030204" pitchFamily="34" charset="0"/>
              </a:rPr>
              <a:t>$248.9 is the</a:t>
            </a:r>
            <a:r>
              <a:rPr lang="en-US" sz="1400" b="1" dirty="0">
                <a:solidFill>
                  <a:schemeClr val="bg1"/>
                </a:solidFill>
                <a:latin typeface="Calibri" panose="020F0502020204030204" pitchFamily="34" charset="0"/>
              </a:rPr>
              <a:t> debt that the Town will need to raise, not the total project cost of $311.2 million</a:t>
            </a:r>
            <a:endParaRPr lang="en-US" sz="1400" b="1" dirty="0">
              <a:solidFill>
                <a:schemeClr val="bg1"/>
              </a:solidFill>
            </a:endParaRPr>
          </a:p>
        </p:txBody>
      </p:sp>
    </p:spTree>
    <p:extLst>
      <p:ext uri="{BB962C8B-B14F-4D97-AF65-F5344CB8AC3E}">
        <p14:creationId xmlns:p14="http://schemas.microsoft.com/office/powerpoint/2010/main" val="1834242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B88041D1-CAD8-8458-C4DD-0CEAFCE69719}"/>
              </a:ext>
            </a:extLst>
          </p:cNvPr>
          <p:cNvPicPr>
            <a:picLocks noChangeAspect="1"/>
          </p:cNvPicPr>
          <p:nvPr/>
        </p:nvPicPr>
        <p:blipFill>
          <a:blip r:embed="rId2"/>
          <a:stretch>
            <a:fillRect/>
          </a:stretch>
        </p:blipFill>
        <p:spPr>
          <a:xfrm>
            <a:off x="1258243" y="1256727"/>
            <a:ext cx="9676457" cy="5309940"/>
          </a:xfrm>
          <a:prstGeom prst="rect">
            <a:avLst/>
          </a:prstGeom>
        </p:spPr>
      </p:pic>
      <p:sp>
        <p:nvSpPr>
          <p:cNvPr id="2" name="Title 1">
            <a:extLst>
              <a:ext uri="{FF2B5EF4-FFF2-40B4-BE49-F238E27FC236}">
                <a16:creationId xmlns:a16="http://schemas.microsoft.com/office/drawing/2014/main" id="{B2DE034B-8D2E-CE7A-8596-2E8EB18A4885}"/>
              </a:ext>
            </a:extLst>
          </p:cNvPr>
          <p:cNvSpPr>
            <a:spLocks noGrp="1"/>
          </p:cNvSpPr>
          <p:nvPr>
            <p:ph type="title"/>
          </p:nvPr>
        </p:nvSpPr>
        <p:spPr>
          <a:xfrm>
            <a:off x="676434" y="118558"/>
            <a:ext cx="8252012" cy="1325563"/>
          </a:xfrm>
        </p:spPr>
        <p:txBody>
          <a:bodyPr/>
          <a:lstStyle/>
          <a:p>
            <a:r>
              <a:rPr lang="en-US" dirty="0">
                <a:latin typeface="+mn-lt"/>
              </a:rPr>
              <a:t>Debt Service Ratios Outlook</a:t>
            </a:r>
          </a:p>
        </p:txBody>
      </p:sp>
      <p:sp>
        <p:nvSpPr>
          <p:cNvPr id="11" name="Footer Placeholder 10">
            <a:extLst>
              <a:ext uri="{FF2B5EF4-FFF2-40B4-BE49-F238E27FC236}">
                <a16:creationId xmlns:a16="http://schemas.microsoft.com/office/drawing/2014/main" id="{1390C07B-F36E-B725-5B9B-889BD5C30196}"/>
              </a:ext>
            </a:extLst>
          </p:cNvPr>
          <p:cNvSpPr>
            <a:spLocks noGrp="1"/>
          </p:cNvSpPr>
          <p:nvPr>
            <p:ph type="ftr" sz="quarter" idx="11"/>
          </p:nvPr>
        </p:nvSpPr>
        <p:spPr>
          <a:xfrm>
            <a:off x="256361" y="6480646"/>
            <a:ext cx="5819588" cy="365125"/>
          </a:xfrm>
        </p:spPr>
        <p:txBody>
          <a:bodyPr/>
          <a:lstStyle/>
          <a:p>
            <a:pPr algn="l"/>
            <a:r>
              <a:rPr lang="en-US" dirty="0"/>
              <a:t>Needham Finance Committee- May 2025 Annual Town Meeting</a:t>
            </a:r>
          </a:p>
        </p:txBody>
      </p:sp>
      <p:sp>
        <p:nvSpPr>
          <p:cNvPr id="4" name="Speech Bubble: Rectangle 3">
            <a:extLst>
              <a:ext uri="{FF2B5EF4-FFF2-40B4-BE49-F238E27FC236}">
                <a16:creationId xmlns:a16="http://schemas.microsoft.com/office/drawing/2014/main" id="{72568C41-3B7C-227E-6B79-77BA833986F6}"/>
              </a:ext>
            </a:extLst>
          </p:cNvPr>
          <p:cNvSpPr/>
          <p:nvPr/>
        </p:nvSpPr>
        <p:spPr>
          <a:xfrm>
            <a:off x="3904272" y="3899217"/>
            <a:ext cx="1760901" cy="850900"/>
          </a:xfrm>
          <a:prstGeom prst="wedgeRectCallout">
            <a:avLst>
              <a:gd name="adj1" fmla="val -79101"/>
              <a:gd name="adj2" fmla="val 86381"/>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600" dirty="0"/>
              <a:t>Historical General Fund  Debt Service %</a:t>
            </a:r>
          </a:p>
        </p:txBody>
      </p:sp>
      <p:sp>
        <p:nvSpPr>
          <p:cNvPr id="5" name="Speech Bubble: Rectangle 4">
            <a:extLst>
              <a:ext uri="{FF2B5EF4-FFF2-40B4-BE49-F238E27FC236}">
                <a16:creationId xmlns:a16="http://schemas.microsoft.com/office/drawing/2014/main" id="{B1D1380D-DB76-8BF1-9B75-0F7C20B37B1C}"/>
              </a:ext>
            </a:extLst>
          </p:cNvPr>
          <p:cNvSpPr/>
          <p:nvPr/>
        </p:nvSpPr>
        <p:spPr>
          <a:xfrm>
            <a:off x="8791150" y="1265238"/>
            <a:ext cx="1766524" cy="850900"/>
          </a:xfrm>
          <a:prstGeom prst="wedgeRectCallout">
            <a:avLst>
              <a:gd name="adj1" fmla="val -106415"/>
              <a:gd name="adj2" fmla="val 86382"/>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600" dirty="0"/>
              <a:t>Projected* Total Debt Service %</a:t>
            </a:r>
          </a:p>
        </p:txBody>
      </p:sp>
      <p:sp>
        <p:nvSpPr>
          <p:cNvPr id="6" name="Speech Bubble: Rectangle 5">
            <a:extLst>
              <a:ext uri="{FF2B5EF4-FFF2-40B4-BE49-F238E27FC236}">
                <a16:creationId xmlns:a16="http://schemas.microsoft.com/office/drawing/2014/main" id="{C9F1844C-0E89-8775-F4F5-A818F2BF0192}"/>
              </a:ext>
            </a:extLst>
          </p:cNvPr>
          <p:cNvSpPr/>
          <p:nvPr/>
        </p:nvSpPr>
        <p:spPr>
          <a:xfrm>
            <a:off x="1903048" y="3473767"/>
            <a:ext cx="1760901" cy="850900"/>
          </a:xfrm>
          <a:prstGeom prst="wedgeRectCallout">
            <a:avLst>
              <a:gd name="adj1" fmla="val 28001"/>
              <a:gd name="adj2" fmla="val -10242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t>Historical Total Debt Service %</a:t>
            </a:r>
          </a:p>
        </p:txBody>
      </p:sp>
      <p:sp>
        <p:nvSpPr>
          <p:cNvPr id="7" name="Speech Bubble: Rectangle 6">
            <a:extLst>
              <a:ext uri="{FF2B5EF4-FFF2-40B4-BE49-F238E27FC236}">
                <a16:creationId xmlns:a16="http://schemas.microsoft.com/office/drawing/2014/main" id="{2342B859-8127-6D0A-8298-E7F079E9AF71}"/>
              </a:ext>
            </a:extLst>
          </p:cNvPr>
          <p:cNvSpPr/>
          <p:nvPr/>
        </p:nvSpPr>
        <p:spPr>
          <a:xfrm>
            <a:off x="7707922" y="3639661"/>
            <a:ext cx="1760901" cy="850900"/>
          </a:xfrm>
          <a:prstGeom prst="wedgeRectCallout">
            <a:avLst>
              <a:gd name="adj1" fmla="val -56382"/>
              <a:gd name="adj2" fmla="val 81157"/>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1600" dirty="0"/>
              <a:t>Projected* General Fund  Debt Service %</a:t>
            </a:r>
          </a:p>
        </p:txBody>
      </p:sp>
      <p:sp>
        <p:nvSpPr>
          <p:cNvPr id="8" name="TextBox 7">
            <a:extLst>
              <a:ext uri="{FF2B5EF4-FFF2-40B4-BE49-F238E27FC236}">
                <a16:creationId xmlns:a16="http://schemas.microsoft.com/office/drawing/2014/main" id="{66FD862E-C7D6-940F-B0BD-2F36F7EA8D70}"/>
              </a:ext>
            </a:extLst>
          </p:cNvPr>
          <p:cNvSpPr txBox="1"/>
          <p:nvPr/>
        </p:nvSpPr>
        <p:spPr>
          <a:xfrm>
            <a:off x="5665173" y="6507217"/>
            <a:ext cx="6437927" cy="338554"/>
          </a:xfrm>
          <a:prstGeom prst="rect">
            <a:avLst/>
          </a:prstGeom>
          <a:noFill/>
        </p:spPr>
        <p:txBody>
          <a:bodyPr wrap="square" rtlCol="0">
            <a:spAutoFit/>
          </a:bodyPr>
          <a:lstStyle/>
          <a:p>
            <a:r>
              <a:rPr lang="en-US" sz="1600" dirty="0"/>
              <a:t>*projections assume 4% revenue growth and 5.5%-6.25% interest rate  </a:t>
            </a:r>
          </a:p>
        </p:txBody>
      </p:sp>
      <p:pic>
        <p:nvPicPr>
          <p:cNvPr id="3" name="Picture 2" descr="Town of Needham, MA logo">
            <a:extLst>
              <a:ext uri="{FF2B5EF4-FFF2-40B4-BE49-F238E27FC236}">
                <a16:creationId xmlns:a16="http://schemas.microsoft.com/office/drawing/2014/main" id="{0DF09F5D-C68F-6871-D36A-9552AABD10D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1" b="-1"/>
          <a:stretch/>
        </p:blipFill>
        <p:spPr bwMode="auto">
          <a:xfrm>
            <a:off x="10351948" y="237628"/>
            <a:ext cx="1163618" cy="1163618"/>
          </a:xfrm>
          <a:custGeom>
            <a:avLst/>
            <a:gdLst/>
            <a:ahLst/>
            <a:cxnLst/>
            <a:rect l="l" t="t" r="r" b="b"/>
            <a:pathLst>
              <a:path w="4694238" h="4694238">
                <a:moveTo>
                  <a:pt x="2347119" y="0"/>
                </a:moveTo>
                <a:cubicBezTo>
                  <a:pt x="3643397" y="0"/>
                  <a:pt x="4694238" y="1050841"/>
                  <a:pt x="4694238" y="2347119"/>
                </a:cubicBezTo>
                <a:cubicBezTo>
                  <a:pt x="4694238" y="3643397"/>
                  <a:pt x="3643397" y="4694238"/>
                  <a:pt x="2347119" y="4694238"/>
                </a:cubicBezTo>
                <a:cubicBezTo>
                  <a:pt x="1050841" y="4694238"/>
                  <a:pt x="0" y="3643397"/>
                  <a:pt x="0" y="2347119"/>
                </a:cubicBezTo>
                <a:cubicBezTo>
                  <a:pt x="0" y="1050841"/>
                  <a:pt x="1050841" y="0"/>
                  <a:pt x="2347119"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2714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D013ED4-83E1-3A13-7232-CCA1D5319ECE}"/>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8BB9F608-639F-918F-31EB-D9061D4CF5B4}"/>
              </a:ext>
            </a:extLst>
          </p:cNvPr>
          <p:cNvSpPr>
            <a:spLocks noGrp="1"/>
          </p:cNvSpPr>
          <p:nvPr>
            <p:ph type="title"/>
          </p:nvPr>
        </p:nvSpPr>
        <p:spPr>
          <a:xfrm>
            <a:off x="928744" y="161519"/>
            <a:ext cx="10515600" cy="1325563"/>
          </a:xfrm>
        </p:spPr>
        <p:txBody>
          <a:bodyPr>
            <a:normAutofit/>
          </a:bodyPr>
          <a:lstStyle/>
          <a:p>
            <a:r>
              <a:rPr lang="en-US" dirty="0"/>
              <a:t>Projected Annual Tax Impact from Pollard</a:t>
            </a:r>
          </a:p>
        </p:txBody>
      </p:sp>
      <p:sp>
        <p:nvSpPr>
          <p:cNvPr id="8" name="Footer Placeholder 7">
            <a:extLst>
              <a:ext uri="{FF2B5EF4-FFF2-40B4-BE49-F238E27FC236}">
                <a16:creationId xmlns:a16="http://schemas.microsoft.com/office/drawing/2014/main" id="{84076A1F-68F7-0A0B-5953-B761BC825E66}"/>
              </a:ext>
            </a:extLst>
          </p:cNvPr>
          <p:cNvSpPr>
            <a:spLocks noGrp="1"/>
          </p:cNvSpPr>
          <p:nvPr>
            <p:ph type="ftr" sz="quarter" idx="4294967295"/>
          </p:nvPr>
        </p:nvSpPr>
        <p:spPr>
          <a:xfrm>
            <a:off x="43495" y="6420239"/>
            <a:ext cx="4114800" cy="365125"/>
          </a:xfrm>
        </p:spPr>
        <p:txBody>
          <a:bodyPr vert="horz" lIns="91440" tIns="45720" rIns="91440" bIns="45720" rtlCol="0" anchor="ctr">
            <a:normAutofit/>
          </a:bodyPr>
          <a:lstStyle/>
          <a:p>
            <a:pPr algn="l">
              <a:spcAft>
                <a:spcPts val="600"/>
              </a:spcAft>
              <a:defRPr/>
            </a:pPr>
            <a:r>
              <a:rPr lang="en-US" sz="1100" kern="1200" dirty="0">
                <a:solidFill>
                  <a:schemeClr val="tx1">
                    <a:lumMod val="50000"/>
                    <a:lumOff val="50000"/>
                  </a:schemeClr>
                </a:solidFill>
                <a:latin typeface="Calibri" panose="020F0502020204030204"/>
                <a:ea typeface="+mn-ea"/>
                <a:cs typeface="+mn-cs"/>
              </a:rPr>
              <a:t>Needham Finance Committee- May 2025 Annual Town Meeting</a:t>
            </a:r>
          </a:p>
        </p:txBody>
      </p:sp>
      <p:pic>
        <p:nvPicPr>
          <p:cNvPr id="1026" name="Picture 2" descr="Town of Needham, MA logo">
            <a:extLst>
              <a:ext uri="{FF2B5EF4-FFF2-40B4-BE49-F238E27FC236}">
                <a16:creationId xmlns:a16="http://schemas.microsoft.com/office/drawing/2014/main" id="{7DC6F4A6-AD59-3548-DFA1-A192496ABAA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1" b="-1"/>
          <a:stretch/>
        </p:blipFill>
        <p:spPr bwMode="auto">
          <a:xfrm>
            <a:off x="10448365" y="323464"/>
            <a:ext cx="1163618" cy="1163618"/>
          </a:xfrm>
          <a:custGeom>
            <a:avLst/>
            <a:gdLst/>
            <a:ahLst/>
            <a:cxnLst/>
            <a:rect l="l" t="t" r="r" b="b"/>
            <a:pathLst>
              <a:path w="4694238" h="4694238">
                <a:moveTo>
                  <a:pt x="2347119" y="0"/>
                </a:moveTo>
                <a:cubicBezTo>
                  <a:pt x="3643397" y="0"/>
                  <a:pt x="4694238" y="1050841"/>
                  <a:pt x="4694238" y="2347119"/>
                </a:cubicBezTo>
                <a:cubicBezTo>
                  <a:pt x="4694238" y="3643397"/>
                  <a:pt x="3643397" y="4694238"/>
                  <a:pt x="2347119" y="4694238"/>
                </a:cubicBezTo>
                <a:cubicBezTo>
                  <a:pt x="1050841" y="4694238"/>
                  <a:pt x="0" y="3643397"/>
                  <a:pt x="0" y="2347119"/>
                </a:cubicBezTo>
                <a:cubicBezTo>
                  <a:pt x="0" y="1050841"/>
                  <a:pt x="1050841" y="0"/>
                  <a:pt x="2347119" y="0"/>
                </a:cubicBezTo>
                <a:close/>
              </a:path>
            </a:pathLst>
          </a:cu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201D0EEB-FB74-4B3F-1BC8-4BD912F463BA}"/>
              </a:ext>
            </a:extLst>
          </p:cNvPr>
          <p:cNvSpPr txBox="1"/>
          <p:nvPr/>
        </p:nvSpPr>
        <p:spPr>
          <a:xfrm>
            <a:off x="1904725" y="-1767785"/>
            <a:ext cx="392341" cy="327198"/>
          </a:xfrm>
          <a:prstGeom prst="rect">
            <a:avLst/>
          </a:prstGeom>
          <a:noFill/>
        </p:spPr>
        <p:txBody>
          <a:bodyPr wrap="square" rtlCol="0">
            <a:spAutoFit/>
          </a:bodyPr>
          <a:lstStyle/>
          <a:p>
            <a:endParaRPr lang="en-US" dirty="0"/>
          </a:p>
        </p:txBody>
      </p:sp>
      <p:graphicFrame>
        <p:nvGraphicFramePr>
          <p:cNvPr id="6" name="Table 5">
            <a:extLst>
              <a:ext uri="{FF2B5EF4-FFF2-40B4-BE49-F238E27FC236}">
                <a16:creationId xmlns:a16="http://schemas.microsoft.com/office/drawing/2014/main" id="{B9392092-1DF0-8CAD-50B7-5BBA53758ADF}"/>
              </a:ext>
            </a:extLst>
          </p:cNvPr>
          <p:cNvGraphicFramePr>
            <a:graphicFrameLocks noGrp="1"/>
          </p:cNvGraphicFramePr>
          <p:nvPr>
            <p:extLst>
              <p:ext uri="{D42A27DB-BD31-4B8C-83A1-F6EECF244321}">
                <p14:modId xmlns:p14="http://schemas.microsoft.com/office/powerpoint/2010/main" val="441131894"/>
              </p:ext>
            </p:extLst>
          </p:nvPr>
        </p:nvGraphicFramePr>
        <p:xfrm>
          <a:off x="860612" y="1487082"/>
          <a:ext cx="4787153" cy="4343982"/>
        </p:xfrm>
        <a:graphic>
          <a:graphicData uri="http://schemas.openxmlformats.org/drawingml/2006/table">
            <a:tbl>
              <a:tblPr>
                <a:tableStyleId>{3B4B98B0-60AC-42C2-AFA5-B58CD77FA1E5}</a:tableStyleId>
              </a:tblPr>
              <a:tblGrid>
                <a:gridCol w="1216009">
                  <a:extLst>
                    <a:ext uri="{9D8B030D-6E8A-4147-A177-3AD203B41FA5}">
                      <a16:colId xmlns:a16="http://schemas.microsoft.com/office/drawing/2014/main" val="3650031713"/>
                    </a:ext>
                  </a:extLst>
                </a:gridCol>
                <a:gridCol w="1203978">
                  <a:extLst>
                    <a:ext uri="{9D8B030D-6E8A-4147-A177-3AD203B41FA5}">
                      <a16:colId xmlns:a16="http://schemas.microsoft.com/office/drawing/2014/main" val="185105232"/>
                    </a:ext>
                  </a:extLst>
                </a:gridCol>
                <a:gridCol w="1203978">
                  <a:extLst>
                    <a:ext uri="{9D8B030D-6E8A-4147-A177-3AD203B41FA5}">
                      <a16:colId xmlns:a16="http://schemas.microsoft.com/office/drawing/2014/main" val="807984742"/>
                    </a:ext>
                  </a:extLst>
                </a:gridCol>
                <a:gridCol w="1163188">
                  <a:extLst>
                    <a:ext uri="{9D8B030D-6E8A-4147-A177-3AD203B41FA5}">
                      <a16:colId xmlns:a16="http://schemas.microsoft.com/office/drawing/2014/main" val="1862453365"/>
                    </a:ext>
                  </a:extLst>
                </a:gridCol>
              </a:tblGrid>
              <a:tr h="347856">
                <a:tc>
                  <a:txBody>
                    <a:bodyPr/>
                    <a:lstStyle/>
                    <a:p>
                      <a:pPr algn="ctr" fontAlgn="ctr"/>
                      <a:r>
                        <a:rPr lang="en-US" sz="1100" b="1" u="none" strike="noStrike" dirty="0">
                          <a:solidFill>
                            <a:schemeClr val="accent1"/>
                          </a:solidFill>
                          <a:effectLst/>
                        </a:rPr>
                        <a:t>Fiscal Year</a:t>
                      </a:r>
                      <a:endParaRPr lang="en-US" sz="1100" b="1" i="0" u="none" strike="noStrike" dirty="0">
                        <a:solidFill>
                          <a:schemeClr val="accent1"/>
                        </a:solidFill>
                        <a:effectLst/>
                        <a:latin typeface="Aptos Narrow" panose="020B0004020202020204" pitchFamily="34" charset="0"/>
                      </a:endParaRPr>
                    </a:p>
                  </a:txBody>
                  <a:tcPr marL="4933" marR="4933" marT="4933" marB="0" anchor="ctr"/>
                </a:tc>
                <a:tc>
                  <a:txBody>
                    <a:bodyPr/>
                    <a:lstStyle/>
                    <a:p>
                      <a:pPr algn="ctr" fontAlgn="ctr"/>
                      <a:r>
                        <a:rPr lang="en-US" sz="1100" b="1" u="none" strike="noStrike" dirty="0">
                          <a:solidFill>
                            <a:schemeClr val="accent1"/>
                          </a:solidFill>
                          <a:effectLst/>
                        </a:rPr>
                        <a:t>Current Excluded Debt Obligations</a:t>
                      </a:r>
                      <a:endParaRPr lang="en-US" sz="1100" b="1" i="0" u="none" strike="noStrike" dirty="0">
                        <a:solidFill>
                          <a:schemeClr val="accent1"/>
                        </a:solidFill>
                        <a:effectLst/>
                        <a:latin typeface="Aptos Narrow" panose="020B0004020202020204" pitchFamily="34" charset="0"/>
                      </a:endParaRPr>
                    </a:p>
                  </a:txBody>
                  <a:tcPr marL="4933" marR="4933" marT="4933" marB="0" anchor="ctr"/>
                </a:tc>
                <a:tc>
                  <a:txBody>
                    <a:bodyPr/>
                    <a:lstStyle/>
                    <a:p>
                      <a:pPr algn="ctr" fontAlgn="ctr"/>
                      <a:r>
                        <a:rPr lang="en-US" sz="1100" b="1" u="none" strike="noStrike" dirty="0">
                          <a:solidFill>
                            <a:schemeClr val="accent1"/>
                          </a:solidFill>
                          <a:effectLst/>
                        </a:rPr>
                        <a:t>Pollard School</a:t>
                      </a:r>
                      <a:endParaRPr lang="en-US" sz="1100" b="1" i="0" u="none" strike="noStrike" dirty="0">
                        <a:solidFill>
                          <a:schemeClr val="accent1"/>
                        </a:solidFill>
                        <a:effectLst/>
                        <a:latin typeface="Aptos Narrow" panose="020B0004020202020204" pitchFamily="34" charset="0"/>
                      </a:endParaRPr>
                    </a:p>
                  </a:txBody>
                  <a:tcPr marL="4933" marR="4933" marT="4933" marB="0" anchor="ctr"/>
                </a:tc>
                <a:tc>
                  <a:txBody>
                    <a:bodyPr/>
                    <a:lstStyle/>
                    <a:p>
                      <a:pPr algn="ctr" fontAlgn="ctr"/>
                      <a:r>
                        <a:rPr lang="en-US" sz="1100" b="1" u="none" strike="noStrike" dirty="0">
                          <a:solidFill>
                            <a:schemeClr val="accent1"/>
                          </a:solidFill>
                          <a:effectLst/>
                        </a:rPr>
                        <a:t>Total</a:t>
                      </a:r>
                      <a:endParaRPr lang="en-US" sz="1100" b="1" i="0" u="none" strike="noStrike" dirty="0">
                        <a:solidFill>
                          <a:schemeClr val="accent1"/>
                        </a:solidFill>
                        <a:effectLst/>
                        <a:latin typeface="Aptos Narrow" panose="020B0004020202020204" pitchFamily="34" charset="0"/>
                      </a:endParaRPr>
                    </a:p>
                  </a:txBody>
                  <a:tcPr marL="4933" marR="4933" marT="4933" marB="0" anchor="ctr"/>
                </a:tc>
                <a:extLst>
                  <a:ext uri="{0D108BD9-81ED-4DB2-BD59-A6C34878D82A}">
                    <a16:rowId xmlns:a16="http://schemas.microsoft.com/office/drawing/2014/main" val="1644128640"/>
                  </a:ext>
                </a:extLst>
              </a:tr>
              <a:tr h="222007">
                <a:tc>
                  <a:txBody>
                    <a:bodyPr/>
                    <a:lstStyle/>
                    <a:p>
                      <a:pPr algn="ctr" fontAlgn="b"/>
                      <a:r>
                        <a:rPr lang="en-US" sz="1100" b="0" u="none" strike="noStrike" dirty="0">
                          <a:solidFill>
                            <a:srgbClr val="000000"/>
                          </a:solidFill>
                          <a:effectLst/>
                        </a:rPr>
                        <a:t>2025</a:t>
                      </a:r>
                      <a:endParaRPr lang="en-US" sz="1100" b="0" i="0" u="none" strike="noStrike" dirty="0">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dirty="0">
                          <a:solidFill>
                            <a:srgbClr val="000000"/>
                          </a:solidFill>
                          <a:effectLst/>
                        </a:rPr>
                        <a:t> $                          890 </a:t>
                      </a:r>
                      <a:endParaRPr lang="en-US" sz="1100" b="0" i="0" u="none" strike="noStrike" dirty="0">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890 </a:t>
                      </a:r>
                      <a:endParaRPr lang="en-US" sz="1100" b="0" i="0" u="none" strike="noStrike">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578600406"/>
                  </a:ext>
                </a:extLst>
              </a:tr>
              <a:tr h="222007">
                <a:tc>
                  <a:txBody>
                    <a:bodyPr/>
                    <a:lstStyle/>
                    <a:p>
                      <a:pPr algn="ctr" fontAlgn="b"/>
                      <a:r>
                        <a:rPr lang="en-US" sz="1100" b="0" u="none" strike="noStrike" dirty="0">
                          <a:solidFill>
                            <a:srgbClr val="000000"/>
                          </a:solidFill>
                          <a:effectLst/>
                        </a:rPr>
                        <a:t>2026</a:t>
                      </a:r>
                      <a:endParaRPr lang="en-US" sz="1100" b="0" i="0" u="none" strike="noStrike" dirty="0">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dirty="0">
                          <a:solidFill>
                            <a:srgbClr val="000000"/>
                          </a:solidFill>
                          <a:effectLst/>
                        </a:rPr>
                        <a:t> $                          797 </a:t>
                      </a:r>
                      <a:endParaRPr lang="en-US" sz="1100" b="0" i="0" u="none" strike="noStrike" dirty="0">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797 </a:t>
                      </a:r>
                      <a:endParaRPr lang="en-US" sz="1100" b="0" i="0" u="none" strike="noStrike">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4004005105"/>
                  </a:ext>
                </a:extLst>
              </a:tr>
              <a:tr h="222007">
                <a:tc>
                  <a:txBody>
                    <a:bodyPr/>
                    <a:lstStyle/>
                    <a:p>
                      <a:pPr algn="ctr" fontAlgn="b"/>
                      <a:r>
                        <a:rPr lang="en-US" sz="1100" b="0" u="none" strike="noStrike" dirty="0">
                          <a:solidFill>
                            <a:srgbClr val="000000"/>
                          </a:solidFill>
                          <a:effectLst/>
                        </a:rPr>
                        <a:t>2027</a:t>
                      </a:r>
                      <a:endParaRPr lang="en-US" sz="1100" b="0" i="0" u="none" strike="noStrike" dirty="0">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732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732 </a:t>
                      </a:r>
                      <a:endParaRPr lang="en-US" sz="1100" b="0" i="0" u="none" strike="noStrike">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4148052091"/>
                  </a:ext>
                </a:extLst>
              </a:tr>
              <a:tr h="222007">
                <a:tc>
                  <a:txBody>
                    <a:bodyPr/>
                    <a:lstStyle/>
                    <a:p>
                      <a:pPr algn="ctr" fontAlgn="b"/>
                      <a:r>
                        <a:rPr lang="en-US" sz="1100" b="0" u="none" strike="noStrike" dirty="0">
                          <a:solidFill>
                            <a:srgbClr val="000000"/>
                          </a:solidFill>
                          <a:effectLst/>
                        </a:rPr>
                        <a:t>2028</a:t>
                      </a:r>
                      <a:endParaRPr lang="en-US" sz="1100" b="0" i="0" u="none" strike="noStrike" dirty="0">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685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dirty="0">
                          <a:solidFill>
                            <a:srgbClr val="000000"/>
                          </a:solidFill>
                          <a:effectLst/>
                        </a:rPr>
                        <a:t> $                          147 </a:t>
                      </a:r>
                      <a:endParaRPr lang="en-US" sz="1100" b="0" i="0" u="none" strike="noStrike" dirty="0">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832 </a:t>
                      </a:r>
                      <a:endParaRPr lang="en-US" sz="1100" b="0" i="0" u="none" strike="noStrike">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205207482"/>
                  </a:ext>
                </a:extLst>
              </a:tr>
              <a:tr h="222007">
                <a:tc>
                  <a:txBody>
                    <a:bodyPr/>
                    <a:lstStyle/>
                    <a:p>
                      <a:pPr algn="ctr" fontAlgn="b"/>
                      <a:r>
                        <a:rPr lang="en-US" sz="1100" b="0" u="none" strike="noStrike">
                          <a:solidFill>
                            <a:srgbClr val="000000"/>
                          </a:solidFill>
                          <a:effectLst/>
                        </a:rPr>
                        <a:t>2029</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630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1,250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1,880 </a:t>
                      </a:r>
                      <a:endParaRPr lang="en-US" sz="1100" b="0" i="0" u="none" strike="noStrike">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667213199"/>
                  </a:ext>
                </a:extLst>
              </a:tr>
              <a:tr h="222007">
                <a:tc>
                  <a:txBody>
                    <a:bodyPr/>
                    <a:lstStyle/>
                    <a:p>
                      <a:pPr algn="ctr" fontAlgn="b"/>
                      <a:r>
                        <a:rPr lang="en-US" sz="1100" b="0" u="none" strike="noStrike" dirty="0">
                          <a:solidFill>
                            <a:srgbClr val="000000"/>
                          </a:solidFill>
                          <a:effectLst/>
                        </a:rPr>
                        <a:t>2030</a:t>
                      </a:r>
                      <a:endParaRPr lang="en-US" sz="1100" b="0" i="0" u="none" strike="noStrike" dirty="0">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549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dirty="0">
                          <a:solidFill>
                            <a:srgbClr val="000000"/>
                          </a:solidFill>
                          <a:effectLst/>
                        </a:rPr>
                        <a:t> $                      1,699 </a:t>
                      </a:r>
                      <a:endParaRPr lang="en-US" sz="1100" b="0" i="0" u="none" strike="noStrike" dirty="0">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2,248 </a:t>
                      </a:r>
                      <a:endParaRPr lang="en-US" sz="1100" b="0" i="0" u="none" strike="noStrike">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1282407482"/>
                  </a:ext>
                </a:extLst>
              </a:tr>
              <a:tr h="222007">
                <a:tc>
                  <a:txBody>
                    <a:bodyPr/>
                    <a:lstStyle/>
                    <a:p>
                      <a:pPr algn="ctr" fontAlgn="b"/>
                      <a:r>
                        <a:rPr lang="en-US" sz="1100" b="0" u="none" strike="noStrike">
                          <a:solidFill>
                            <a:srgbClr val="000000"/>
                          </a:solidFill>
                          <a:effectLst/>
                        </a:rPr>
                        <a:t>2031</a:t>
                      </a:r>
                      <a:endParaRPr lang="en-US" sz="1100" b="0" i="0" u="none" strike="noStrike">
                        <a:solidFill>
                          <a:srgbClr val="000000"/>
                        </a:solidFill>
                        <a:effectLst/>
                        <a:latin typeface="Aptos Narrow" panose="020B0004020202020204" pitchFamily="34" charset="0"/>
                      </a:endParaRPr>
                    </a:p>
                  </a:txBody>
                  <a:tcPr marL="4933" marR="4933" marT="4933" marB="0" anchor="b">
                    <a:lnB w="12700" cap="flat" cmpd="sng" algn="ctr">
                      <a:solidFill>
                        <a:schemeClr val="tx1"/>
                      </a:solidFill>
                      <a:prstDash val="solid"/>
                      <a:round/>
                      <a:headEnd type="none" w="med" len="med"/>
                      <a:tailEnd type="none" w="med" len="med"/>
                    </a:lnB>
                  </a:tcPr>
                </a:tc>
                <a:tc>
                  <a:txBody>
                    <a:bodyPr/>
                    <a:lstStyle/>
                    <a:p>
                      <a:pPr algn="l" fontAlgn="b"/>
                      <a:r>
                        <a:rPr lang="en-US" sz="1100" b="0" u="none" strike="noStrike">
                          <a:solidFill>
                            <a:srgbClr val="000000"/>
                          </a:solidFill>
                          <a:effectLst/>
                        </a:rPr>
                        <a:t> $                          533 </a:t>
                      </a:r>
                      <a:endParaRPr lang="en-US" sz="1100" b="0" i="0" u="none" strike="noStrike">
                        <a:solidFill>
                          <a:srgbClr val="000000"/>
                        </a:solidFill>
                        <a:effectLst/>
                        <a:latin typeface="Aptos Narrow" panose="020B0004020202020204" pitchFamily="34" charset="0"/>
                      </a:endParaRPr>
                    </a:p>
                  </a:txBody>
                  <a:tcPr marL="4933" marR="4933" marT="4933" marB="0" anchor="b">
                    <a:lnB w="12700" cap="flat" cmpd="sng" algn="ctr">
                      <a:solidFill>
                        <a:schemeClr val="tx1"/>
                      </a:solidFill>
                      <a:prstDash val="solid"/>
                      <a:round/>
                      <a:headEnd type="none" w="med" len="med"/>
                      <a:tailEnd type="none" w="med" len="med"/>
                    </a:lnB>
                  </a:tcPr>
                </a:tc>
                <a:tc>
                  <a:txBody>
                    <a:bodyPr/>
                    <a:lstStyle/>
                    <a:p>
                      <a:pPr algn="l" fontAlgn="b"/>
                      <a:r>
                        <a:rPr lang="en-US" sz="1100" b="0" u="none" strike="noStrike">
                          <a:solidFill>
                            <a:srgbClr val="000000"/>
                          </a:solidFill>
                          <a:effectLst/>
                        </a:rPr>
                        <a:t> $                      1,952 </a:t>
                      </a:r>
                      <a:endParaRPr lang="en-US" sz="1100" b="0" i="0" u="none" strike="noStrike">
                        <a:solidFill>
                          <a:srgbClr val="000000"/>
                        </a:solidFill>
                        <a:effectLst/>
                        <a:latin typeface="Aptos Narrow" panose="020B0004020202020204" pitchFamily="34" charset="0"/>
                      </a:endParaRPr>
                    </a:p>
                  </a:txBody>
                  <a:tcPr marL="4933" marR="4933" marT="4933" marB="0" anchor="b">
                    <a:lnB w="12700" cap="flat" cmpd="sng" algn="ctr">
                      <a:solidFill>
                        <a:schemeClr val="tx1"/>
                      </a:solidFill>
                      <a:prstDash val="solid"/>
                      <a:round/>
                      <a:headEnd type="none" w="med" len="med"/>
                      <a:tailEnd type="none" w="med" len="med"/>
                    </a:lnB>
                  </a:tcPr>
                </a:tc>
                <a:tc>
                  <a:txBody>
                    <a:bodyPr/>
                    <a:lstStyle/>
                    <a:p>
                      <a:pPr algn="l" fontAlgn="b"/>
                      <a:r>
                        <a:rPr lang="en-US" sz="1100" b="0" u="none" strike="noStrike">
                          <a:solidFill>
                            <a:srgbClr val="000000"/>
                          </a:solidFill>
                          <a:effectLst/>
                        </a:rPr>
                        <a:t> $                      2,485 </a:t>
                      </a:r>
                      <a:endParaRPr lang="en-US" sz="1100" b="0" i="0" u="none" strike="noStrike">
                        <a:solidFill>
                          <a:srgbClr val="000000"/>
                        </a:solidFill>
                        <a:effectLst/>
                        <a:latin typeface="Aptos Narrow" panose="020B0004020202020204" pitchFamily="34" charset="0"/>
                      </a:endParaRPr>
                    </a:p>
                  </a:txBody>
                  <a:tcPr marL="4933" marR="4933" marT="4933"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69466933"/>
                  </a:ext>
                </a:extLst>
              </a:tr>
              <a:tr h="222007">
                <a:tc>
                  <a:txBody>
                    <a:bodyPr/>
                    <a:lstStyle/>
                    <a:p>
                      <a:pPr algn="ctr" fontAlgn="b"/>
                      <a:r>
                        <a:rPr lang="en-US" sz="1100" b="1" u="none" strike="noStrike" dirty="0">
                          <a:solidFill>
                            <a:srgbClr val="000000"/>
                          </a:solidFill>
                          <a:effectLst/>
                        </a:rPr>
                        <a:t>2032</a:t>
                      </a:r>
                      <a:endParaRPr lang="en-US" sz="1100" b="1" i="0" u="none" strike="noStrike" dirty="0">
                        <a:solidFill>
                          <a:srgbClr val="000000"/>
                        </a:solidFill>
                        <a:effectLst/>
                        <a:latin typeface="Aptos Narrow" panose="020B0004020202020204" pitchFamily="34" charset="0"/>
                      </a:endParaRPr>
                    </a:p>
                  </a:txBody>
                  <a:tcPr marL="4933" marR="4933" marT="4933"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l" fontAlgn="b"/>
                      <a:r>
                        <a:rPr lang="en-US" sz="1100" b="1" u="none" strike="noStrike" dirty="0">
                          <a:solidFill>
                            <a:srgbClr val="000000"/>
                          </a:solidFill>
                          <a:effectLst/>
                        </a:rPr>
                        <a:t> $                          518 </a:t>
                      </a:r>
                      <a:endParaRPr lang="en-US" sz="1100" b="1" i="0" u="none" strike="noStrike" dirty="0">
                        <a:solidFill>
                          <a:srgbClr val="000000"/>
                        </a:solidFill>
                        <a:effectLst/>
                        <a:latin typeface="Aptos Narrow" panose="020B0004020202020204" pitchFamily="34" charset="0"/>
                      </a:endParaRPr>
                    </a:p>
                  </a:txBody>
                  <a:tcPr marL="4933" marR="4933" marT="4933"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l" fontAlgn="b"/>
                      <a:r>
                        <a:rPr lang="en-US" sz="1100" b="1" u="none" strike="noStrike" dirty="0">
                          <a:solidFill>
                            <a:srgbClr val="000000"/>
                          </a:solidFill>
                          <a:effectLst/>
                        </a:rPr>
                        <a:t> $                      2,040 </a:t>
                      </a:r>
                      <a:endParaRPr lang="en-US" sz="1100" b="1" i="0" u="none" strike="noStrike" dirty="0">
                        <a:solidFill>
                          <a:srgbClr val="000000"/>
                        </a:solidFill>
                        <a:effectLst/>
                        <a:latin typeface="Aptos Narrow" panose="020B0004020202020204" pitchFamily="34" charset="0"/>
                      </a:endParaRPr>
                    </a:p>
                  </a:txBody>
                  <a:tcPr marL="4933" marR="4933" marT="4933"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l" fontAlgn="b"/>
                      <a:r>
                        <a:rPr lang="en-US" sz="1100" b="1" u="none" strike="noStrike" dirty="0">
                          <a:solidFill>
                            <a:srgbClr val="000000"/>
                          </a:solidFill>
                          <a:effectLst/>
                        </a:rPr>
                        <a:t> $                      2,558 </a:t>
                      </a:r>
                      <a:endParaRPr lang="en-US" sz="1100" b="1" i="0" u="none" strike="noStrike" dirty="0">
                        <a:solidFill>
                          <a:srgbClr val="000000"/>
                        </a:solidFill>
                        <a:effectLst/>
                        <a:latin typeface="Aptos Narrow" panose="020B0004020202020204" pitchFamily="34" charset="0"/>
                      </a:endParaRPr>
                    </a:p>
                  </a:txBody>
                  <a:tcPr marL="4933" marR="4933" marT="4933"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193419126"/>
                  </a:ext>
                </a:extLst>
              </a:tr>
              <a:tr h="222007">
                <a:tc>
                  <a:txBody>
                    <a:bodyPr/>
                    <a:lstStyle/>
                    <a:p>
                      <a:pPr algn="ctr" fontAlgn="b"/>
                      <a:r>
                        <a:rPr lang="en-US" sz="1100" b="0" u="none" strike="noStrike" dirty="0">
                          <a:solidFill>
                            <a:srgbClr val="000000"/>
                          </a:solidFill>
                          <a:effectLst/>
                        </a:rPr>
                        <a:t>2033</a:t>
                      </a:r>
                      <a:endParaRPr lang="en-US" sz="1100" b="0" i="0" u="none" strike="noStrike" dirty="0">
                        <a:solidFill>
                          <a:srgbClr val="000000"/>
                        </a:solidFill>
                        <a:effectLst/>
                        <a:latin typeface="Aptos Narrow" panose="020B0004020202020204" pitchFamily="34" charset="0"/>
                      </a:endParaRPr>
                    </a:p>
                  </a:txBody>
                  <a:tcPr marL="4933" marR="4933" marT="4933" marB="0" anchor="b">
                    <a:lnT w="12700" cap="flat" cmpd="sng" algn="ctr">
                      <a:solidFill>
                        <a:schemeClr val="tx1"/>
                      </a:solidFill>
                      <a:prstDash val="solid"/>
                      <a:round/>
                      <a:headEnd type="none" w="med" len="med"/>
                      <a:tailEnd type="none" w="med" len="med"/>
                    </a:lnT>
                  </a:tcPr>
                </a:tc>
                <a:tc>
                  <a:txBody>
                    <a:bodyPr/>
                    <a:lstStyle/>
                    <a:p>
                      <a:pPr algn="l" fontAlgn="b"/>
                      <a:r>
                        <a:rPr lang="en-US" sz="1100" b="0" u="none" strike="noStrike">
                          <a:solidFill>
                            <a:srgbClr val="000000"/>
                          </a:solidFill>
                          <a:effectLst/>
                        </a:rPr>
                        <a:t> $                          503 </a:t>
                      </a:r>
                      <a:endParaRPr lang="en-US" sz="1100" b="0" i="0" u="none" strike="noStrike">
                        <a:solidFill>
                          <a:srgbClr val="000000"/>
                        </a:solidFill>
                        <a:effectLst/>
                        <a:latin typeface="Aptos Narrow" panose="020B0004020202020204" pitchFamily="34" charset="0"/>
                      </a:endParaRPr>
                    </a:p>
                  </a:txBody>
                  <a:tcPr marL="4933" marR="4933" marT="4933" marB="0" anchor="b">
                    <a:lnT w="12700" cap="flat" cmpd="sng" algn="ctr">
                      <a:solidFill>
                        <a:schemeClr val="tx1"/>
                      </a:solidFill>
                      <a:prstDash val="solid"/>
                      <a:round/>
                      <a:headEnd type="none" w="med" len="med"/>
                      <a:tailEnd type="none" w="med" len="med"/>
                    </a:lnT>
                  </a:tcPr>
                </a:tc>
                <a:tc>
                  <a:txBody>
                    <a:bodyPr/>
                    <a:lstStyle/>
                    <a:p>
                      <a:pPr algn="l" fontAlgn="b"/>
                      <a:r>
                        <a:rPr lang="en-US" sz="1100" b="0" u="none" strike="noStrike">
                          <a:solidFill>
                            <a:srgbClr val="000000"/>
                          </a:solidFill>
                          <a:effectLst/>
                        </a:rPr>
                        <a:t> $                      1,993 </a:t>
                      </a:r>
                      <a:endParaRPr lang="en-US" sz="1100" b="0" i="0" u="none" strike="noStrike">
                        <a:solidFill>
                          <a:srgbClr val="000000"/>
                        </a:solidFill>
                        <a:effectLst/>
                        <a:latin typeface="Aptos Narrow" panose="020B0004020202020204" pitchFamily="34" charset="0"/>
                      </a:endParaRPr>
                    </a:p>
                  </a:txBody>
                  <a:tcPr marL="4933" marR="4933" marT="4933" marB="0" anchor="b">
                    <a:lnT w="12700" cap="flat" cmpd="sng" algn="ctr">
                      <a:solidFill>
                        <a:schemeClr val="tx1"/>
                      </a:solidFill>
                      <a:prstDash val="solid"/>
                      <a:round/>
                      <a:headEnd type="none" w="med" len="med"/>
                      <a:tailEnd type="none" w="med" len="med"/>
                    </a:lnT>
                  </a:tcPr>
                </a:tc>
                <a:tc>
                  <a:txBody>
                    <a:bodyPr/>
                    <a:lstStyle/>
                    <a:p>
                      <a:pPr algn="l" fontAlgn="b"/>
                      <a:r>
                        <a:rPr lang="en-US" sz="1100" b="0" u="none" strike="noStrike">
                          <a:solidFill>
                            <a:srgbClr val="000000"/>
                          </a:solidFill>
                          <a:effectLst/>
                        </a:rPr>
                        <a:t> $                      2,496 </a:t>
                      </a:r>
                      <a:endParaRPr lang="en-US" sz="1100" b="0" i="0" u="none" strike="noStrike">
                        <a:solidFill>
                          <a:srgbClr val="000000"/>
                        </a:solidFill>
                        <a:effectLst/>
                        <a:latin typeface="Aptos Narrow" panose="020B0004020202020204" pitchFamily="34" charset="0"/>
                      </a:endParaRPr>
                    </a:p>
                  </a:txBody>
                  <a:tcPr marL="4933" marR="4933" marT="4933"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913971425"/>
                  </a:ext>
                </a:extLst>
              </a:tr>
              <a:tr h="222007">
                <a:tc>
                  <a:txBody>
                    <a:bodyPr/>
                    <a:lstStyle/>
                    <a:p>
                      <a:pPr algn="ctr" fontAlgn="b"/>
                      <a:r>
                        <a:rPr lang="en-US" sz="1100" b="0" u="none" strike="noStrike" dirty="0">
                          <a:solidFill>
                            <a:srgbClr val="000000"/>
                          </a:solidFill>
                          <a:effectLst/>
                        </a:rPr>
                        <a:t>2034</a:t>
                      </a:r>
                      <a:endParaRPr lang="en-US" sz="1100" b="0" i="0" u="none" strike="noStrike" dirty="0">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441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1,946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2,387 </a:t>
                      </a:r>
                      <a:endParaRPr lang="en-US" sz="1100" b="0" i="0" u="none" strike="noStrike">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1346521221"/>
                  </a:ext>
                </a:extLst>
              </a:tr>
              <a:tr h="222007">
                <a:tc>
                  <a:txBody>
                    <a:bodyPr/>
                    <a:lstStyle/>
                    <a:p>
                      <a:pPr algn="ctr" fontAlgn="b"/>
                      <a:r>
                        <a:rPr lang="en-US" sz="1100" b="0" u="none" strike="noStrike" dirty="0">
                          <a:solidFill>
                            <a:srgbClr val="000000"/>
                          </a:solidFill>
                          <a:effectLst/>
                        </a:rPr>
                        <a:t>2035</a:t>
                      </a:r>
                      <a:endParaRPr lang="en-US" sz="1100" b="0" i="0" u="none" strike="noStrike" dirty="0">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432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1,899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2,331 </a:t>
                      </a:r>
                      <a:endParaRPr lang="en-US" sz="1100" b="0" i="0" u="none" strike="noStrike">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930756263"/>
                  </a:ext>
                </a:extLst>
              </a:tr>
              <a:tr h="222007">
                <a:tc>
                  <a:txBody>
                    <a:bodyPr/>
                    <a:lstStyle/>
                    <a:p>
                      <a:pPr algn="ctr" fontAlgn="b"/>
                      <a:r>
                        <a:rPr lang="en-US" sz="1100" b="0" u="none" strike="noStrike" dirty="0">
                          <a:solidFill>
                            <a:srgbClr val="000000"/>
                          </a:solidFill>
                          <a:effectLst/>
                        </a:rPr>
                        <a:t>2036</a:t>
                      </a:r>
                      <a:endParaRPr lang="en-US" sz="1100" b="0" i="0" u="none" strike="noStrike" dirty="0">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422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1,852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2,274 </a:t>
                      </a:r>
                      <a:endParaRPr lang="en-US" sz="1100" b="0" i="0" u="none" strike="noStrike">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26053113"/>
                  </a:ext>
                </a:extLst>
              </a:tr>
              <a:tr h="222007">
                <a:tc>
                  <a:txBody>
                    <a:bodyPr/>
                    <a:lstStyle/>
                    <a:p>
                      <a:pPr algn="ctr" fontAlgn="b"/>
                      <a:r>
                        <a:rPr lang="en-US" sz="1100" b="0" u="none" strike="noStrike" dirty="0">
                          <a:solidFill>
                            <a:srgbClr val="000000"/>
                          </a:solidFill>
                          <a:effectLst/>
                        </a:rPr>
                        <a:t>2037</a:t>
                      </a:r>
                      <a:endParaRPr lang="en-US" sz="1100" b="0" i="0" u="none" strike="noStrike" dirty="0">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413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1,805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2,218 </a:t>
                      </a:r>
                      <a:endParaRPr lang="en-US" sz="1100" b="0" i="0" u="none" strike="noStrike">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2940396206"/>
                  </a:ext>
                </a:extLst>
              </a:tr>
              <a:tr h="222007">
                <a:tc>
                  <a:txBody>
                    <a:bodyPr/>
                    <a:lstStyle/>
                    <a:p>
                      <a:pPr algn="ctr" fontAlgn="b"/>
                      <a:r>
                        <a:rPr lang="en-US" sz="1100" b="0" u="none" strike="noStrike" dirty="0">
                          <a:solidFill>
                            <a:srgbClr val="000000"/>
                          </a:solidFill>
                          <a:effectLst/>
                        </a:rPr>
                        <a:t>2038</a:t>
                      </a:r>
                      <a:endParaRPr lang="en-US" sz="1100" b="0" i="0" u="none" strike="noStrike" dirty="0">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359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1,758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2,117 </a:t>
                      </a:r>
                      <a:endParaRPr lang="en-US" sz="1100" b="0" i="0" u="none" strike="noStrike">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3038183277"/>
                  </a:ext>
                </a:extLst>
              </a:tr>
              <a:tr h="222007">
                <a:tc>
                  <a:txBody>
                    <a:bodyPr/>
                    <a:lstStyle/>
                    <a:p>
                      <a:pPr algn="ctr" fontAlgn="b"/>
                      <a:r>
                        <a:rPr lang="en-US" sz="1100" b="0" u="none" strike="noStrike" dirty="0">
                          <a:solidFill>
                            <a:srgbClr val="000000"/>
                          </a:solidFill>
                          <a:effectLst/>
                        </a:rPr>
                        <a:t>2039</a:t>
                      </a:r>
                      <a:endParaRPr lang="en-US" sz="1100" b="0" i="0" u="none" strike="noStrike" dirty="0">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350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1,710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dirty="0">
                          <a:solidFill>
                            <a:srgbClr val="000000"/>
                          </a:solidFill>
                          <a:effectLst/>
                        </a:rPr>
                        <a:t> $                      2,060 </a:t>
                      </a:r>
                      <a:endParaRPr lang="en-US" sz="1100" b="0" i="0" u="none" strike="noStrike" dirty="0">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105458662"/>
                  </a:ext>
                </a:extLst>
              </a:tr>
              <a:tr h="222007">
                <a:tc>
                  <a:txBody>
                    <a:bodyPr/>
                    <a:lstStyle/>
                    <a:p>
                      <a:pPr algn="ctr" fontAlgn="b"/>
                      <a:r>
                        <a:rPr lang="en-US" sz="1100" b="0" u="none" strike="noStrike" dirty="0">
                          <a:solidFill>
                            <a:srgbClr val="000000"/>
                          </a:solidFill>
                          <a:effectLst/>
                        </a:rPr>
                        <a:t>2040</a:t>
                      </a:r>
                      <a:endParaRPr lang="en-US" sz="1100" b="0" i="0" u="none" strike="noStrike" dirty="0">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338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1,663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2,001 </a:t>
                      </a:r>
                      <a:endParaRPr lang="en-US" sz="1100" b="0" i="0" u="none" strike="noStrike">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4108028190"/>
                  </a:ext>
                </a:extLst>
              </a:tr>
              <a:tr h="222007">
                <a:tc>
                  <a:txBody>
                    <a:bodyPr/>
                    <a:lstStyle/>
                    <a:p>
                      <a:pPr algn="ctr" fontAlgn="b"/>
                      <a:r>
                        <a:rPr lang="en-US" sz="1100" b="0" u="none" strike="noStrike" dirty="0">
                          <a:solidFill>
                            <a:srgbClr val="000000"/>
                          </a:solidFill>
                          <a:effectLst/>
                        </a:rPr>
                        <a:t>2041</a:t>
                      </a:r>
                      <a:endParaRPr lang="en-US" sz="1100" b="0" i="0" u="none" strike="noStrike" dirty="0">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249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1,616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1,865 </a:t>
                      </a:r>
                      <a:endParaRPr lang="en-US" sz="1100" b="0" i="0" u="none" strike="noStrike">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2750980677"/>
                  </a:ext>
                </a:extLst>
              </a:tr>
              <a:tr h="222007">
                <a:tc>
                  <a:txBody>
                    <a:bodyPr/>
                    <a:lstStyle/>
                    <a:p>
                      <a:pPr algn="ctr" fontAlgn="b"/>
                      <a:r>
                        <a:rPr lang="en-US" sz="1100" b="0" u="none" strike="noStrike" dirty="0">
                          <a:solidFill>
                            <a:srgbClr val="000000"/>
                          </a:solidFill>
                          <a:effectLst/>
                        </a:rPr>
                        <a:t>2042</a:t>
                      </a:r>
                      <a:endParaRPr lang="en-US" sz="1100" b="0" i="0" u="none" strike="noStrike" dirty="0">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168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1,569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dirty="0">
                          <a:solidFill>
                            <a:srgbClr val="000000"/>
                          </a:solidFill>
                          <a:effectLst/>
                        </a:rPr>
                        <a:t> $                      1,737 </a:t>
                      </a:r>
                      <a:endParaRPr lang="en-US" sz="1100" b="0" i="0" u="none" strike="noStrike" dirty="0">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349406671"/>
                  </a:ext>
                </a:extLst>
              </a:tr>
            </a:tbl>
          </a:graphicData>
        </a:graphic>
      </p:graphicFrame>
      <p:graphicFrame>
        <p:nvGraphicFramePr>
          <p:cNvPr id="7" name="Table 6">
            <a:extLst>
              <a:ext uri="{FF2B5EF4-FFF2-40B4-BE49-F238E27FC236}">
                <a16:creationId xmlns:a16="http://schemas.microsoft.com/office/drawing/2014/main" id="{1F26B130-94C7-A3F9-318F-CB2F7FF48C86}"/>
              </a:ext>
            </a:extLst>
          </p:cNvPr>
          <p:cNvGraphicFramePr>
            <a:graphicFrameLocks noGrp="1"/>
          </p:cNvGraphicFramePr>
          <p:nvPr>
            <p:extLst>
              <p:ext uri="{D42A27DB-BD31-4B8C-83A1-F6EECF244321}">
                <p14:modId xmlns:p14="http://schemas.microsoft.com/office/powerpoint/2010/main" val="1322266726"/>
              </p:ext>
            </p:extLst>
          </p:nvPr>
        </p:nvGraphicFramePr>
        <p:xfrm>
          <a:off x="6389971" y="1483406"/>
          <a:ext cx="4815912" cy="4351335"/>
        </p:xfrm>
        <a:graphic>
          <a:graphicData uri="http://schemas.openxmlformats.org/drawingml/2006/table">
            <a:tbl>
              <a:tblPr>
                <a:tableStyleId>{3B4B98B0-60AC-42C2-AFA5-B58CD77FA1E5}</a:tableStyleId>
              </a:tblPr>
              <a:tblGrid>
                <a:gridCol w="1203978">
                  <a:extLst>
                    <a:ext uri="{9D8B030D-6E8A-4147-A177-3AD203B41FA5}">
                      <a16:colId xmlns:a16="http://schemas.microsoft.com/office/drawing/2014/main" val="2698665044"/>
                    </a:ext>
                  </a:extLst>
                </a:gridCol>
                <a:gridCol w="1203978">
                  <a:extLst>
                    <a:ext uri="{9D8B030D-6E8A-4147-A177-3AD203B41FA5}">
                      <a16:colId xmlns:a16="http://schemas.microsoft.com/office/drawing/2014/main" val="3144545406"/>
                    </a:ext>
                  </a:extLst>
                </a:gridCol>
                <a:gridCol w="1203978">
                  <a:extLst>
                    <a:ext uri="{9D8B030D-6E8A-4147-A177-3AD203B41FA5}">
                      <a16:colId xmlns:a16="http://schemas.microsoft.com/office/drawing/2014/main" val="236688164"/>
                    </a:ext>
                  </a:extLst>
                </a:gridCol>
                <a:gridCol w="1203978">
                  <a:extLst>
                    <a:ext uri="{9D8B030D-6E8A-4147-A177-3AD203B41FA5}">
                      <a16:colId xmlns:a16="http://schemas.microsoft.com/office/drawing/2014/main" val="2351328423"/>
                    </a:ext>
                  </a:extLst>
                </a:gridCol>
              </a:tblGrid>
              <a:tr h="359293">
                <a:tc>
                  <a:txBody>
                    <a:bodyPr/>
                    <a:lstStyle/>
                    <a:p>
                      <a:pPr algn="ctr" fontAlgn="ctr"/>
                      <a:r>
                        <a:rPr lang="en-US" sz="1100" b="1" u="none" strike="noStrike" dirty="0">
                          <a:solidFill>
                            <a:schemeClr val="accent1"/>
                          </a:solidFill>
                          <a:effectLst/>
                        </a:rPr>
                        <a:t>Fiscal Year</a:t>
                      </a:r>
                      <a:endParaRPr lang="en-US" sz="1100" b="1" i="0" u="none" strike="noStrike" dirty="0">
                        <a:solidFill>
                          <a:schemeClr val="accent1"/>
                        </a:solidFill>
                        <a:effectLst/>
                        <a:latin typeface="Aptos Narrow" panose="020B0004020202020204" pitchFamily="34" charset="0"/>
                      </a:endParaRPr>
                    </a:p>
                  </a:txBody>
                  <a:tcPr marL="4933" marR="4933" marT="4933" marB="0" anchor="ctr"/>
                </a:tc>
                <a:tc>
                  <a:txBody>
                    <a:bodyPr/>
                    <a:lstStyle/>
                    <a:p>
                      <a:pPr algn="ctr" fontAlgn="ctr"/>
                      <a:r>
                        <a:rPr lang="en-US" sz="1100" b="1" u="none" strike="noStrike">
                          <a:solidFill>
                            <a:schemeClr val="accent1"/>
                          </a:solidFill>
                          <a:effectLst/>
                        </a:rPr>
                        <a:t>Current Excluded Debt Obligations</a:t>
                      </a:r>
                      <a:endParaRPr lang="en-US" sz="1100" b="1" i="0" u="none" strike="noStrike">
                        <a:solidFill>
                          <a:schemeClr val="accent1"/>
                        </a:solidFill>
                        <a:effectLst/>
                        <a:latin typeface="Aptos Narrow" panose="020B0004020202020204" pitchFamily="34" charset="0"/>
                      </a:endParaRPr>
                    </a:p>
                  </a:txBody>
                  <a:tcPr marL="4933" marR="4933" marT="4933" marB="0" anchor="ctr"/>
                </a:tc>
                <a:tc>
                  <a:txBody>
                    <a:bodyPr/>
                    <a:lstStyle/>
                    <a:p>
                      <a:pPr algn="ctr" fontAlgn="ctr"/>
                      <a:r>
                        <a:rPr lang="en-US" sz="1100" b="1" u="none" strike="noStrike">
                          <a:solidFill>
                            <a:schemeClr val="accent1"/>
                          </a:solidFill>
                          <a:effectLst/>
                        </a:rPr>
                        <a:t>Pollard School</a:t>
                      </a:r>
                      <a:endParaRPr lang="en-US" sz="1100" b="1" i="0" u="none" strike="noStrike">
                        <a:solidFill>
                          <a:schemeClr val="accent1"/>
                        </a:solidFill>
                        <a:effectLst/>
                        <a:latin typeface="Aptos Narrow" panose="020B0004020202020204" pitchFamily="34" charset="0"/>
                      </a:endParaRPr>
                    </a:p>
                  </a:txBody>
                  <a:tcPr marL="4933" marR="4933" marT="4933" marB="0" anchor="ctr"/>
                </a:tc>
                <a:tc>
                  <a:txBody>
                    <a:bodyPr/>
                    <a:lstStyle/>
                    <a:p>
                      <a:pPr algn="ctr" fontAlgn="ctr"/>
                      <a:r>
                        <a:rPr lang="en-US" sz="1100" b="1" u="none" strike="noStrike" dirty="0">
                          <a:solidFill>
                            <a:schemeClr val="accent1"/>
                          </a:solidFill>
                          <a:effectLst/>
                        </a:rPr>
                        <a:t>Total</a:t>
                      </a:r>
                      <a:endParaRPr lang="en-US" sz="1100" b="1" i="0" u="none" strike="noStrike" dirty="0">
                        <a:solidFill>
                          <a:schemeClr val="accent1"/>
                        </a:solidFill>
                        <a:effectLst/>
                        <a:latin typeface="Aptos Narrow" panose="020B0004020202020204" pitchFamily="34" charset="0"/>
                      </a:endParaRPr>
                    </a:p>
                  </a:txBody>
                  <a:tcPr marL="4933" marR="4933" marT="4933" marB="0" anchor="ctr"/>
                </a:tc>
                <a:extLst>
                  <a:ext uri="{0D108BD9-81ED-4DB2-BD59-A6C34878D82A}">
                    <a16:rowId xmlns:a16="http://schemas.microsoft.com/office/drawing/2014/main" val="1312403932"/>
                  </a:ext>
                </a:extLst>
              </a:tr>
              <a:tr h="224558">
                <a:tc>
                  <a:txBody>
                    <a:bodyPr/>
                    <a:lstStyle/>
                    <a:p>
                      <a:pPr algn="ctr" fontAlgn="b"/>
                      <a:r>
                        <a:rPr lang="en-US" sz="1100" b="0" u="none" strike="noStrike" dirty="0">
                          <a:solidFill>
                            <a:srgbClr val="000000"/>
                          </a:solidFill>
                          <a:effectLst/>
                        </a:rPr>
                        <a:t>2043</a:t>
                      </a:r>
                      <a:endParaRPr lang="en-US" sz="1100" b="0" i="0" u="none" strike="noStrike" dirty="0">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114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1,522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1,636 </a:t>
                      </a:r>
                      <a:endParaRPr lang="en-US" sz="1100" b="0" i="0" u="none" strike="noStrike">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395026709"/>
                  </a:ext>
                </a:extLst>
              </a:tr>
              <a:tr h="224558">
                <a:tc>
                  <a:txBody>
                    <a:bodyPr/>
                    <a:lstStyle/>
                    <a:p>
                      <a:pPr algn="ctr" fontAlgn="b"/>
                      <a:r>
                        <a:rPr lang="en-US" sz="1100" b="0" u="none" strike="noStrike">
                          <a:solidFill>
                            <a:srgbClr val="000000"/>
                          </a:solidFill>
                          <a:effectLst/>
                        </a:rPr>
                        <a:t>2044</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110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dirty="0">
                          <a:solidFill>
                            <a:srgbClr val="000000"/>
                          </a:solidFill>
                          <a:effectLst/>
                        </a:rPr>
                        <a:t> $                      1,475 </a:t>
                      </a:r>
                      <a:endParaRPr lang="en-US" sz="1100" b="0" i="0" u="none" strike="noStrike" dirty="0">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1,585 </a:t>
                      </a:r>
                      <a:endParaRPr lang="en-US" sz="1100" b="0" i="0" u="none" strike="noStrike">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546901574"/>
                  </a:ext>
                </a:extLst>
              </a:tr>
              <a:tr h="224558">
                <a:tc>
                  <a:txBody>
                    <a:bodyPr/>
                    <a:lstStyle/>
                    <a:p>
                      <a:pPr algn="ctr" fontAlgn="b"/>
                      <a:r>
                        <a:rPr lang="en-US" sz="1100" b="0" u="none" strike="noStrike">
                          <a:solidFill>
                            <a:srgbClr val="000000"/>
                          </a:solidFill>
                          <a:effectLst/>
                        </a:rPr>
                        <a:t>2045</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dirty="0">
                          <a:solidFill>
                            <a:srgbClr val="000000"/>
                          </a:solidFill>
                          <a:effectLst/>
                        </a:rPr>
                        <a:t> $                             42 </a:t>
                      </a:r>
                      <a:endParaRPr lang="en-US" sz="1100" b="0" i="0" u="none" strike="noStrike" dirty="0">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1,428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1,470 </a:t>
                      </a:r>
                      <a:endParaRPr lang="en-US" sz="1100" b="0" i="0" u="none" strike="noStrike">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2146080559"/>
                  </a:ext>
                </a:extLst>
              </a:tr>
              <a:tr h="224558">
                <a:tc>
                  <a:txBody>
                    <a:bodyPr/>
                    <a:lstStyle/>
                    <a:p>
                      <a:pPr algn="ctr" fontAlgn="b"/>
                      <a:r>
                        <a:rPr lang="en-US" sz="1100" b="0" u="none" strike="noStrike">
                          <a:solidFill>
                            <a:srgbClr val="000000"/>
                          </a:solidFill>
                          <a:effectLst/>
                        </a:rPr>
                        <a:t>2046</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dirty="0">
                          <a:solidFill>
                            <a:srgbClr val="000000"/>
                          </a:solidFill>
                          <a:effectLst/>
                        </a:rPr>
                        <a:t> $                               -   </a:t>
                      </a:r>
                      <a:endParaRPr lang="en-US" sz="1100" b="0" i="0" u="none" strike="noStrike" dirty="0">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1,380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1,380 </a:t>
                      </a:r>
                      <a:endParaRPr lang="en-US" sz="1100" b="0" i="0" u="none" strike="noStrike">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614114889"/>
                  </a:ext>
                </a:extLst>
              </a:tr>
              <a:tr h="224558">
                <a:tc>
                  <a:txBody>
                    <a:bodyPr/>
                    <a:lstStyle/>
                    <a:p>
                      <a:pPr algn="ctr" fontAlgn="b"/>
                      <a:r>
                        <a:rPr lang="en-US" sz="1100" b="0" u="none" strike="noStrike">
                          <a:solidFill>
                            <a:srgbClr val="000000"/>
                          </a:solidFill>
                          <a:effectLst/>
                        </a:rPr>
                        <a:t>2047</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1,333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1,333 </a:t>
                      </a:r>
                      <a:endParaRPr lang="en-US" sz="1100" b="0" i="0" u="none" strike="noStrike">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3606756877"/>
                  </a:ext>
                </a:extLst>
              </a:tr>
              <a:tr h="224558">
                <a:tc>
                  <a:txBody>
                    <a:bodyPr/>
                    <a:lstStyle/>
                    <a:p>
                      <a:pPr algn="ctr" fontAlgn="b"/>
                      <a:r>
                        <a:rPr lang="en-US" sz="1100" b="0" u="none" strike="noStrike">
                          <a:solidFill>
                            <a:srgbClr val="000000"/>
                          </a:solidFill>
                          <a:effectLst/>
                        </a:rPr>
                        <a:t>2048</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1,286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1,286 </a:t>
                      </a:r>
                      <a:endParaRPr lang="en-US" sz="1100" b="0" i="0" u="none" strike="noStrike">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3860757525"/>
                  </a:ext>
                </a:extLst>
              </a:tr>
              <a:tr h="224558">
                <a:tc>
                  <a:txBody>
                    <a:bodyPr/>
                    <a:lstStyle/>
                    <a:p>
                      <a:pPr algn="ctr" fontAlgn="b"/>
                      <a:r>
                        <a:rPr lang="en-US" sz="1100" b="0" u="none" strike="noStrike">
                          <a:solidFill>
                            <a:srgbClr val="000000"/>
                          </a:solidFill>
                          <a:effectLst/>
                        </a:rPr>
                        <a:t>2049</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1,239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1,239 </a:t>
                      </a:r>
                      <a:endParaRPr lang="en-US" sz="1100" b="0" i="0" u="none" strike="noStrike">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1826528469"/>
                  </a:ext>
                </a:extLst>
              </a:tr>
              <a:tr h="224558">
                <a:tc>
                  <a:txBody>
                    <a:bodyPr/>
                    <a:lstStyle/>
                    <a:p>
                      <a:pPr algn="ctr" fontAlgn="b"/>
                      <a:r>
                        <a:rPr lang="en-US" sz="1100" b="0" u="none" strike="noStrike">
                          <a:solidFill>
                            <a:srgbClr val="000000"/>
                          </a:solidFill>
                          <a:effectLst/>
                        </a:rPr>
                        <a:t>2050</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dirty="0">
                          <a:solidFill>
                            <a:srgbClr val="000000"/>
                          </a:solidFill>
                          <a:effectLst/>
                        </a:rPr>
                        <a:t> $                      1,192 </a:t>
                      </a:r>
                      <a:endParaRPr lang="en-US" sz="1100" b="0" i="0" u="none" strike="noStrike" dirty="0">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1,192 </a:t>
                      </a:r>
                      <a:endParaRPr lang="en-US" sz="1100" b="0" i="0" u="none" strike="noStrike">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2096528407"/>
                  </a:ext>
                </a:extLst>
              </a:tr>
              <a:tr h="224558">
                <a:tc>
                  <a:txBody>
                    <a:bodyPr/>
                    <a:lstStyle/>
                    <a:p>
                      <a:pPr algn="ctr" fontAlgn="b"/>
                      <a:r>
                        <a:rPr lang="en-US" sz="1100" b="0" u="none" strike="noStrike">
                          <a:solidFill>
                            <a:srgbClr val="000000"/>
                          </a:solidFill>
                          <a:effectLst/>
                        </a:rPr>
                        <a:t>2051</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1,145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1,145 </a:t>
                      </a:r>
                      <a:endParaRPr lang="en-US" sz="1100" b="0" i="0" u="none" strike="noStrike">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857579717"/>
                  </a:ext>
                </a:extLst>
              </a:tr>
              <a:tr h="224558">
                <a:tc>
                  <a:txBody>
                    <a:bodyPr/>
                    <a:lstStyle/>
                    <a:p>
                      <a:pPr algn="ctr" fontAlgn="b"/>
                      <a:r>
                        <a:rPr lang="en-US" sz="1100" b="0" u="none" strike="noStrike">
                          <a:solidFill>
                            <a:srgbClr val="000000"/>
                          </a:solidFill>
                          <a:effectLst/>
                        </a:rPr>
                        <a:t>2052</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1,098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dirty="0">
                          <a:solidFill>
                            <a:srgbClr val="000000"/>
                          </a:solidFill>
                          <a:effectLst/>
                        </a:rPr>
                        <a:t> $                      1,098 </a:t>
                      </a:r>
                      <a:endParaRPr lang="en-US" sz="1100" b="0" i="0" u="none" strike="noStrike" dirty="0">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3344079358"/>
                  </a:ext>
                </a:extLst>
              </a:tr>
              <a:tr h="224558">
                <a:tc>
                  <a:txBody>
                    <a:bodyPr/>
                    <a:lstStyle/>
                    <a:p>
                      <a:pPr algn="ctr" fontAlgn="b"/>
                      <a:r>
                        <a:rPr lang="en-US" sz="1100" b="0" u="none" strike="noStrike">
                          <a:solidFill>
                            <a:srgbClr val="000000"/>
                          </a:solidFill>
                          <a:effectLst/>
                        </a:rPr>
                        <a:t>2053</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1,050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1,050 </a:t>
                      </a:r>
                      <a:endParaRPr lang="en-US" sz="1100" b="0" i="0" u="none" strike="noStrike">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2373021059"/>
                  </a:ext>
                </a:extLst>
              </a:tr>
              <a:tr h="224558">
                <a:tc>
                  <a:txBody>
                    <a:bodyPr/>
                    <a:lstStyle/>
                    <a:p>
                      <a:pPr algn="ctr" fontAlgn="b"/>
                      <a:r>
                        <a:rPr lang="en-US" sz="1100" b="0" u="none" strike="noStrike">
                          <a:solidFill>
                            <a:srgbClr val="000000"/>
                          </a:solidFill>
                          <a:effectLst/>
                        </a:rPr>
                        <a:t>2054</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1,002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dirty="0">
                          <a:solidFill>
                            <a:srgbClr val="000000"/>
                          </a:solidFill>
                          <a:effectLst/>
                        </a:rPr>
                        <a:t> $                      1,002 </a:t>
                      </a:r>
                      <a:endParaRPr lang="en-US" sz="1100" b="0" i="0" u="none" strike="noStrike" dirty="0">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2024768400"/>
                  </a:ext>
                </a:extLst>
              </a:tr>
              <a:tr h="224558">
                <a:tc>
                  <a:txBody>
                    <a:bodyPr/>
                    <a:lstStyle/>
                    <a:p>
                      <a:pPr algn="ctr" fontAlgn="b"/>
                      <a:r>
                        <a:rPr lang="en-US" sz="1100" b="0" u="none" strike="noStrike">
                          <a:solidFill>
                            <a:srgbClr val="000000"/>
                          </a:solidFill>
                          <a:effectLst/>
                        </a:rPr>
                        <a:t>2055</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955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dirty="0">
                          <a:solidFill>
                            <a:srgbClr val="000000"/>
                          </a:solidFill>
                          <a:effectLst/>
                        </a:rPr>
                        <a:t> $                          955 </a:t>
                      </a:r>
                      <a:endParaRPr lang="en-US" sz="1100" b="0" i="0" u="none" strike="noStrike" dirty="0">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385726994"/>
                  </a:ext>
                </a:extLst>
              </a:tr>
              <a:tr h="224558">
                <a:tc>
                  <a:txBody>
                    <a:bodyPr/>
                    <a:lstStyle/>
                    <a:p>
                      <a:pPr algn="ctr" fontAlgn="b"/>
                      <a:r>
                        <a:rPr lang="en-US" sz="1100" b="0" u="none" strike="noStrike">
                          <a:solidFill>
                            <a:srgbClr val="000000"/>
                          </a:solidFill>
                          <a:effectLst/>
                        </a:rPr>
                        <a:t>2056</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908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dirty="0">
                          <a:solidFill>
                            <a:srgbClr val="000000"/>
                          </a:solidFill>
                          <a:effectLst/>
                        </a:rPr>
                        <a:t> $                          908 </a:t>
                      </a:r>
                      <a:endParaRPr lang="en-US" sz="1100" b="0" i="0" u="none" strike="noStrike" dirty="0">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1936557526"/>
                  </a:ext>
                </a:extLst>
              </a:tr>
              <a:tr h="224558">
                <a:tc>
                  <a:txBody>
                    <a:bodyPr/>
                    <a:lstStyle/>
                    <a:p>
                      <a:pPr algn="ctr" fontAlgn="b"/>
                      <a:r>
                        <a:rPr lang="en-US" sz="1100" b="0" u="none" strike="noStrike">
                          <a:solidFill>
                            <a:srgbClr val="000000"/>
                          </a:solidFill>
                          <a:effectLst/>
                        </a:rPr>
                        <a:t>2057</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861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dirty="0">
                          <a:solidFill>
                            <a:srgbClr val="000000"/>
                          </a:solidFill>
                          <a:effectLst/>
                        </a:rPr>
                        <a:t> $                          861 </a:t>
                      </a:r>
                      <a:endParaRPr lang="en-US" sz="1100" b="0" i="0" u="none" strike="noStrike" dirty="0">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2129624857"/>
                  </a:ext>
                </a:extLst>
              </a:tr>
              <a:tr h="224558">
                <a:tc>
                  <a:txBody>
                    <a:bodyPr/>
                    <a:lstStyle/>
                    <a:p>
                      <a:pPr algn="ctr" fontAlgn="b"/>
                      <a:r>
                        <a:rPr lang="en-US" sz="1100" b="0" u="none" strike="noStrike">
                          <a:solidFill>
                            <a:srgbClr val="000000"/>
                          </a:solidFill>
                          <a:effectLst/>
                        </a:rPr>
                        <a:t>2058</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739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dirty="0">
                          <a:solidFill>
                            <a:srgbClr val="000000"/>
                          </a:solidFill>
                          <a:effectLst/>
                        </a:rPr>
                        <a:t> $                          739 </a:t>
                      </a:r>
                      <a:endParaRPr lang="en-US" sz="1100" b="0" i="0" u="none" strike="noStrike" dirty="0">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1383829285"/>
                  </a:ext>
                </a:extLst>
              </a:tr>
              <a:tr h="224558">
                <a:tc>
                  <a:txBody>
                    <a:bodyPr/>
                    <a:lstStyle/>
                    <a:p>
                      <a:pPr algn="ctr" fontAlgn="b"/>
                      <a:r>
                        <a:rPr lang="en-US" sz="1100" b="0" u="none" strike="noStrike">
                          <a:solidFill>
                            <a:srgbClr val="000000"/>
                          </a:solidFill>
                          <a:effectLst/>
                        </a:rPr>
                        <a:t>2059</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167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dirty="0">
                          <a:solidFill>
                            <a:srgbClr val="000000"/>
                          </a:solidFill>
                          <a:effectLst/>
                        </a:rPr>
                        <a:t> $                          167 </a:t>
                      </a:r>
                      <a:endParaRPr lang="en-US" sz="1100" b="0" i="0" u="none" strike="noStrike" dirty="0">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510254643"/>
                  </a:ext>
                </a:extLst>
              </a:tr>
              <a:tr h="174556">
                <a:tc>
                  <a:txBody>
                    <a:bodyPr/>
                    <a:lstStyle/>
                    <a:p>
                      <a:pPr algn="ctr" fontAlgn="b"/>
                      <a:r>
                        <a:rPr lang="en-US" sz="1100" b="0" u="none" strike="noStrike" dirty="0">
                          <a:solidFill>
                            <a:srgbClr val="000000"/>
                          </a:solidFill>
                          <a:effectLst/>
                        </a:rPr>
                        <a:t>2060</a:t>
                      </a:r>
                      <a:endParaRPr lang="en-US" sz="1100" b="0" i="0" u="none" strike="noStrike" dirty="0">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a:solidFill>
                            <a:srgbClr val="000000"/>
                          </a:solidFill>
                          <a:effectLst/>
                        </a:rPr>
                        <a:t> $                          157 </a:t>
                      </a:r>
                      <a:endParaRPr lang="en-US" sz="1100" b="0" i="0" u="none" strike="noStrike">
                        <a:solidFill>
                          <a:srgbClr val="000000"/>
                        </a:solidFill>
                        <a:effectLst/>
                        <a:latin typeface="Aptos Narrow" panose="020B0004020202020204" pitchFamily="34" charset="0"/>
                      </a:endParaRPr>
                    </a:p>
                  </a:txBody>
                  <a:tcPr marL="4933" marR="4933" marT="4933" marB="0" anchor="b"/>
                </a:tc>
                <a:tc>
                  <a:txBody>
                    <a:bodyPr/>
                    <a:lstStyle/>
                    <a:p>
                      <a:pPr algn="l" fontAlgn="b"/>
                      <a:r>
                        <a:rPr lang="en-US" sz="1100" b="0" u="none" strike="noStrike" dirty="0">
                          <a:solidFill>
                            <a:srgbClr val="000000"/>
                          </a:solidFill>
                          <a:effectLst/>
                        </a:rPr>
                        <a:t> $                          157 </a:t>
                      </a:r>
                      <a:endParaRPr lang="en-US" sz="1100" b="0" i="0" u="none" strike="noStrike" dirty="0">
                        <a:solidFill>
                          <a:srgbClr val="000000"/>
                        </a:solidFill>
                        <a:effectLst/>
                        <a:latin typeface="Aptos Narrow" panose="020B0004020202020204" pitchFamily="34" charset="0"/>
                      </a:endParaRPr>
                    </a:p>
                  </a:txBody>
                  <a:tcPr marL="4933" marR="4933" marT="4933" marB="0" anchor="b"/>
                </a:tc>
                <a:extLst>
                  <a:ext uri="{0D108BD9-81ED-4DB2-BD59-A6C34878D82A}">
                    <a16:rowId xmlns:a16="http://schemas.microsoft.com/office/drawing/2014/main" val="4174917199"/>
                  </a:ext>
                </a:extLst>
              </a:tr>
            </a:tbl>
          </a:graphicData>
        </a:graphic>
      </p:graphicFrame>
    </p:spTree>
    <p:extLst>
      <p:ext uri="{BB962C8B-B14F-4D97-AF65-F5344CB8AC3E}">
        <p14:creationId xmlns:p14="http://schemas.microsoft.com/office/powerpoint/2010/main" val="1489464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32893EC-7D71-462B-00F0-F4CE473A11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4D7B71-6D55-446B-383D-C5ED94409ED5}"/>
              </a:ext>
            </a:extLst>
          </p:cNvPr>
          <p:cNvSpPr>
            <a:spLocks noGrp="1"/>
          </p:cNvSpPr>
          <p:nvPr>
            <p:ph type="title"/>
          </p:nvPr>
        </p:nvSpPr>
        <p:spPr>
          <a:xfrm>
            <a:off x="804581" y="397963"/>
            <a:ext cx="9307158" cy="754045"/>
          </a:xfrm>
        </p:spPr>
        <p:txBody>
          <a:bodyPr vert="horz" lIns="91440" tIns="45720" rIns="91440" bIns="45720" rtlCol="0" anchor="b">
            <a:normAutofit/>
          </a:bodyPr>
          <a:lstStyle/>
          <a:p>
            <a:r>
              <a:rPr lang="en-US" dirty="0"/>
              <a:t>Debt Financing Outlook </a:t>
            </a:r>
          </a:p>
        </p:txBody>
      </p:sp>
      <p:sp>
        <p:nvSpPr>
          <p:cNvPr id="3" name="Content Placeholder 2">
            <a:extLst>
              <a:ext uri="{FF2B5EF4-FFF2-40B4-BE49-F238E27FC236}">
                <a16:creationId xmlns:a16="http://schemas.microsoft.com/office/drawing/2014/main" id="{B4BAE5C6-515D-F508-E6CD-2F9A4FAE681A}"/>
              </a:ext>
            </a:extLst>
          </p:cNvPr>
          <p:cNvSpPr>
            <a:spLocks noGrp="1"/>
          </p:cNvSpPr>
          <p:nvPr>
            <p:ph sz="half" idx="1"/>
          </p:nvPr>
        </p:nvSpPr>
        <p:spPr>
          <a:xfrm>
            <a:off x="1141207" y="1521783"/>
            <a:ext cx="9307158" cy="4538005"/>
          </a:xfrm>
        </p:spPr>
        <p:txBody>
          <a:bodyPr>
            <a:normAutofit fontScale="92500" lnSpcReduction="20000"/>
          </a:bodyPr>
          <a:lstStyle/>
          <a:p>
            <a:pPr marL="0" lvl="1" indent="0">
              <a:buNone/>
              <a:tabLst>
                <a:tab pos="800100" algn="l"/>
              </a:tabLst>
            </a:pPr>
            <a:r>
              <a:rPr lang="en-US" b="1" dirty="0"/>
              <a:t>Exempted Debt History</a:t>
            </a:r>
          </a:p>
          <a:p>
            <a:pPr marL="457200" lvl="1" indent="0">
              <a:buNone/>
            </a:pPr>
            <a:r>
              <a:rPr lang="en-US" sz="1800" dirty="0"/>
              <a:t>Broadmeadow, Eliot, High Rock, Newman Preschool (2000)</a:t>
            </a:r>
          </a:p>
          <a:p>
            <a:pPr marL="457200" lvl="1" indent="0">
              <a:buNone/>
            </a:pPr>
            <a:r>
              <a:rPr lang="en-US" sz="1800" dirty="0"/>
              <a:t>High Rock/Pollard School (2007)</a:t>
            </a:r>
          </a:p>
          <a:p>
            <a:pPr marL="457200" lvl="1" indent="0">
              <a:buNone/>
            </a:pPr>
            <a:r>
              <a:rPr lang="en-US" sz="1800" dirty="0"/>
              <a:t>High School (‘88.’00,’03,’05)</a:t>
            </a:r>
          </a:p>
          <a:p>
            <a:pPr marL="457200" lvl="1" indent="0">
              <a:buNone/>
            </a:pPr>
            <a:r>
              <a:rPr lang="en-US" sz="1800" dirty="0"/>
              <a:t>Land Purchases (1988, 2000)</a:t>
            </a:r>
          </a:p>
          <a:p>
            <a:pPr marL="457200" lvl="1" indent="0">
              <a:buNone/>
            </a:pPr>
            <a:r>
              <a:rPr lang="en-US" sz="1800" dirty="0"/>
              <a:t>Landfill (1998)</a:t>
            </a:r>
          </a:p>
          <a:p>
            <a:pPr marL="457200" lvl="1" indent="0">
              <a:buNone/>
            </a:pPr>
            <a:r>
              <a:rPr lang="en-US" sz="1800" dirty="0"/>
              <a:t>Library (2003)</a:t>
            </a:r>
          </a:p>
          <a:p>
            <a:pPr marL="457200" lvl="1" indent="0">
              <a:buNone/>
            </a:pPr>
            <a:r>
              <a:rPr lang="en-US" sz="1800" dirty="0"/>
              <a:t>Sunita Williams School and Land (2016)</a:t>
            </a:r>
          </a:p>
          <a:p>
            <a:pPr marL="457200" lvl="1" indent="0">
              <a:buNone/>
            </a:pPr>
            <a:r>
              <a:rPr lang="en-US" sz="1800" dirty="0"/>
              <a:t>Newman School (1996, 2009)</a:t>
            </a:r>
          </a:p>
          <a:p>
            <a:pPr marL="457200" lvl="1" indent="0">
              <a:buNone/>
            </a:pPr>
            <a:r>
              <a:rPr lang="en-US" sz="1800" dirty="0"/>
              <a:t>Public Safety Building, Police/Fire HQ and #2 (‘88’18)</a:t>
            </a:r>
          </a:p>
          <a:p>
            <a:pPr marL="457200" lvl="1" indent="0">
              <a:buNone/>
            </a:pPr>
            <a:r>
              <a:rPr lang="en-US" sz="1800" dirty="0"/>
              <a:t>Pollard School (1992)</a:t>
            </a:r>
          </a:p>
          <a:p>
            <a:pPr marL="457200" lvl="1" indent="0">
              <a:buNone/>
            </a:pPr>
            <a:r>
              <a:rPr lang="en-US" sz="1800" dirty="0"/>
              <a:t>Transfer Station (1988</a:t>
            </a:r>
          </a:p>
          <a:p>
            <a:pPr marL="0" lvl="1" indent="0">
              <a:buNone/>
            </a:pPr>
            <a:endParaRPr lang="en-US" b="1" dirty="0"/>
          </a:p>
          <a:p>
            <a:pPr marL="0" lvl="1" indent="0">
              <a:buNone/>
            </a:pPr>
            <a:r>
              <a:rPr lang="en-US" b="1" dirty="0"/>
              <a:t>Total of all Debt Exclusion Projects - $325 million</a:t>
            </a:r>
          </a:p>
          <a:p>
            <a:pPr marL="0" lvl="1" indent="0" algn="ctr">
              <a:buNone/>
            </a:pPr>
            <a:endParaRPr lang="en-US" b="1" dirty="0">
              <a:solidFill>
                <a:schemeClr val="accent2">
                  <a:lumMod val="75000"/>
                </a:schemeClr>
              </a:solidFill>
            </a:endParaRPr>
          </a:p>
          <a:p>
            <a:pPr marL="0" lvl="1" indent="0" algn="ctr">
              <a:buNone/>
            </a:pPr>
            <a:r>
              <a:rPr lang="en-US" b="1" dirty="0">
                <a:solidFill>
                  <a:schemeClr val="accent2">
                    <a:lumMod val="75000"/>
                  </a:schemeClr>
                </a:solidFill>
              </a:rPr>
              <a:t>Pollard Middle School - $311.2 million</a:t>
            </a:r>
          </a:p>
          <a:p>
            <a:pPr marL="0" lvl="1" indent="0" algn="ctr">
              <a:buNone/>
            </a:pPr>
            <a:r>
              <a:rPr lang="en-US" b="1" dirty="0">
                <a:solidFill>
                  <a:schemeClr val="accent2">
                    <a:lumMod val="75000"/>
                  </a:schemeClr>
                </a:solidFill>
              </a:rPr>
              <a:t>      $248.9 million debt exclusion</a:t>
            </a:r>
          </a:p>
          <a:p>
            <a:pPr marL="0" lvl="1" indent="0">
              <a:buNone/>
            </a:pPr>
            <a:endParaRPr lang="en-US" b="1" dirty="0"/>
          </a:p>
          <a:p>
            <a:pPr marL="0" lvl="1" indent="0">
              <a:buNone/>
            </a:pPr>
            <a:endParaRPr lang="en-US" sz="1800" dirty="0"/>
          </a:p>
        </p:txBody>
      </p:sp>
      <p:sp>
        <p:nvSpPr>
          <p:cNvPr id="8" name="Footer Placeholder 7">
            <a:extLst>
              <a:ext uri="{FF2B5EF4-FFF2-40B4-BE49-F238E27FC236}">
                <a16:creationId xmlns:a16="http://schemas.microsoft.com/office/drawing/2014/main" id="{3ECD6C08-C2CF-E987-6507-6D7E645BF313}"/>
              </a:ext>
            </a:extLst>
          </p:cNvPr>
          <p:cNvSpPr>
            <a:spLocks noGrp="1"/>
          </p:cNvSpPr>
          <p:nvPr>
            <p:ph type="ftr" sz="quarter" idx="4294967295"/>
          </p:nvPr>
        </p:nvSpPr>
        <p:spPr>
          <a:xfrm>
            <a:off x="43495" y="6429564"/>
            <a:ext cx="4114800" cy="365125"/>
          </a:xfrm>
        </p:spPr>
        <p:txBody>
          <a:bodyPr vert="horz" lIns="91440" tIns="45720" rIns="91440" bIns="45720" rtlCol="0" anchor="ctr">
            <a:normAutofit/>
          </a:bodyPr>
          <a:lstStyle/>
          <a:p>
            <a:pPr algn="l">
              <a:spcAft>
                <a:spcPts val="600"/>
              </a:spcAft>
              <a:defRPr/>
            </a:pPr>
            <a:r>
              <a:rPr lang="en-US" sz="1100" kern="1200" dirty="0">
                <a:solidFill>
                  <a:schemeClr val="tx1">
                    <a:lumMod val="50000"/>
                    <a:lumOff val="50000"/>
                  </a:schemeClr>
                </a:solidFill>
                <a:latin typeface="Calibri" panose="020F0502020204030204"/>
                <a:ea typeface="+mn-ea"/>
                <a:cs typeface="+mn-cs"/>
              </a:rPr>
              <a:t>Needham Finance Committee- May 2025 Annual Town Meeting</a:t>
            </a:r>
          </a:p>
        </p:txBody>
      </p:sp>
      <p:pic>
        <p:nvPicPr>
          <p:cNvPr id="1026" name="Picture 2" descr="Town of Needham, MA logo">
            <a:extLst>
              <a:ext uri="{FF2B5EF4-FFF2-40B4-BE49-F238E27FC236}">
                <a16:creationId xmlns:a16="http://schemas.microsoft.com/office/drawing/2014/main" id="{745DF52C-880D-8D0D-E5F7-E21929274C7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1" b="-1"/>
          <a:stretch/>
        </p:blipFill>
        <p:spPr bwMode="auto">
          <a:xfrm>
            <a:off x="10448365" y="323464"/>
            <a:ext cx="1163618" cy="1163618"/>
          </a:xfrm>
          <a:custGeom>
            <a:avLst/>
            <a:gdLst/>
            <a:ahLst/>
            <a:cxnLst/>
            <a:rect l="l" t="t" r="r" b="b"/>
            <a:pathLst>
              <a:path w="4694238" h="4694238">
                <a:moveTo>
                  <a:pt x="2347119" y="0"/>
                </a:moveTo>
                <a:cubicBezTo>
                  <a:pt x="3643397" y="0"/>
                  <a:pt x="4694238" y="1050841"/>
                  <a:pt x="4694238" y="2347119"/>
                </a:cubicBezTo>
                <a:cubicBezTo>
                  <a:pt x="4694238" y="3643397"/>
                  <a:pt x="3643397" y="4694238"/>
                  <a:pt x="2347119" y="4694238"/>
                </a:cubicBezTo>
                <a:cubicBezTo>
                  <a:pt x="1050841" y="4694238"/>
                  <a:pt x="0" y="3643397"/>
                  <a:pt x="0" y="2347119"/>
                </a:cubicBezTo>
                <a:cubicBezTo>
                  <a:pt x="0" y="1050841"/>
                  <a:pt x="1050841" y="0"/>
                  <a:pt x="2347119" y="0"/>
                </a:cubicBezTo>
                <a:close/>
              </a:path>
            </a:pathLst>
          </a:cu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5B57E6FF-7EB9-F53E-9AC3-821146BE19CB}"/>
              </a:ext>
            </a:extLst>
          </p:cNvPr>
          <p:cNvSpPr txBox="1"/>
          <p:nvPr/>
        </p:nvSpPr>
        <p:spPr>
          <a:xfrm>
            <a:off x="1904725" y="-1767785"/>
            <a:ext cx="392341" cy="327198"/>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18126114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0F78357-71CA-2713-DA4F-FD080A14CD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685242-C0EA-1068-E566-9DBA0C3B1B43}"/>
              </a:ext>
            </a:extLst>
          </p:cNvPr>
          <p:cNvSpPr>
            <a:spLocks noGrp="1"/>
          </p:cNvSpPr>
          <p:nvPr>
            <p:ph type="title"/>
          </p:nvPr>
        </p:nvSpPr>
        <p:spPr>
          <a:xfrm>
            <a:off x="708577" y="366131"/>
            <a:ext cx="9307158" cy="754045"/>
          </a:xfrm>
        </p:spPr>
        <p:txBody>
          <a:bodyPr vert="horz" lIns="91440" tIns="45720" rIns="91440" bIns="45720" rtlCol="0" anchor="b">
            <a:normAutofit/>
          </a:bodyPr>
          <a:lstStyle/>
          <a:p>
            <a:r>
              <a:rPr lang="en-US" dirty="0"/>
              <a:t>Debt Financing Outlook </a:t>
            </a:r>
          </a:p>
        </p:txBody>
      </p:sp>
      <p:sp>
        <p:nvSpPr>
          <p:cNvPr id="3" name="Content Placeholder 2">
            <a:extLst>
              <a:ext uri="{FF2B5EF4-FFF2-40B4-BE49-F238E27FC236}">
                <a16:creationId xmlns:a16="http://schemas.microsoft.com/office/drawing/2014/main" id="{3B92933C-455E-696A-58BC-4ACE541D9464}"/>
              </a:ext>
            </a:extLst>
          </p:cNvPr>
          <p:cNvSpPr>
            <a:spLocks noGrp="1"/>
          </p:cNvSpPr>
          <p:nvPr>
            <p:ph sz="half" idx="1"/>
          </p:nvPr>
        </p:nvSpPr>
        <p:spPr>
          <a:xfrm>
            <a:off x="708577" y="1323420"/>
            <a:ext cx="10233212" cy="4909292"/>
          </a:xfrm>
        </p:spPr>
        <p:txBody>
          <a:bodyPr>
            <a:normAutofit fontScale="25000" lnSpcReduction="20000"/>
          </a:bodyPr>
          <a:lstStyle/>
          <a:p>
            <a:pPr marL="342900" lvl="1" indent="-342900"/>
            <a:r>
              <a:rPr lang="en-US" sz="8000" dirty="0"/>
              <a:t>Renovation of our Schools,  maintaining and improving the Town’s infrastructure and services and encouraging new growth is important to achieve the Select Board and School Committee stated goals</a:t>
            </a:r>
          </a:p>
          <a:p>
            <a:pPr marL="0" lvl="1" indent="0">
              <a:buNone/>
            </a:pPr>
            <a:endParaRPr lang="en-US" sz="8000" dirty="0"/>
          </a:p>
          <a:p>
            <a:pPr marL="342900" lvl="1" indent="-342900"/>
            <a:r>
              <a:rPr lang="en-US" sz="8000" dirty="0"/>
              <a:t>The cost of the Pollard Middle School project alone is likely to </a:t>
            </a:r>
          </a:p>
          <a:p>
            <a:pPr marL="800100" lvl="2" indent="-342900"/>
            <a:endParaRPr lang="en-US" sz="8000" dirty="0"/>
          </a:p>
          <a:p>
            <a:pPr marL="800100" lvl="2" indent="-342900"/>
            <a:r>
              <a:rPr lang="en-US" sz="8000" dirty="0"/>
              <a:t>Increase the Town’s debt ratios above the 10% excluded debt levels for several years and above the 3% debt within the levy limit without using the debt stabilization fund to “smooth out” debt service during that time.</a:t>
            </a:r>
          </a:p>
          <a:p>
            <a:pPr marL="800100" lvl="2" indent="-342900"/>
            <a:endParaRPr lang="en-US" sz="8000" dirty="0"/>
          </a:p>
          <a:p>
            <a:pPr marL="800100" lvl="2" indent="-342900"/>
            <a:r>
              <a:rPr lang="en-US" sz="8000" dirty="0"/>
              <a:t>Increase residential tax rates by $2,000, with total excluded on a residential tax bill of $2,558 at the projected peak year in 2032.</a:t>
            </a:r>
          </a:p>
          <a:p>
            <a:pPr marL="457200" lvl="2" indent="0">
              <a:buNone/>
            </a:pPr>
            <a:endParaRPr lang="en-US" sz="8000" dirty="0"/>
          </a:p>
          <a:p>
            <a:pPr marL="403225" lvl="2" indent="-342900"/>
            <a:r>
              <a:rPr lang="en-US" sz="8000" dirty="0"/>
              <a:t>Funding for Design ($31.5 million) and Construction ($279.6 million) is anticipated for October 2026 Fall Town Meeting</a:t>
            </a:r>
          </a:p>
          <a:p>
            <a:pPr marL="403225" lvl="2" indent="-342900"/>
            <a:endParaRPr lang="en-US" sz="8000" dirty="0"/>
          </a:p>
          <a:p>
            <a:pPr marL="403225" lvl="2" indent="-342900"/>
            <a:r>
              <a:rPr lang="en-US" sz="8000" dirty="0"/>
              <a:t>We have important discussions ahead of us to determine how to best renovate our school and municipal buildings and services while maintaining the Town’s financial flexibility and minimizing the burden on our taxpayers.</a:t>
            </a:r>
          </a:p>
          <a:p>
            <a:pPr marL="403225" lvl="2" indent="-342900"/>
            <a:endParaRPr lang="en-US" sz="7200" dirty="0"/>
          </a:p>
          <a:p>
            <a:pPr marL="403225" lvl="2" indent="-342900"/>
            <a:endParaRPr lang="en-US" sz="7200" dirty="0"/>
          </a:p>
          <a:p>
            <a:pPr marL="403225" lvl="2" indent="-342900"/>
            <a:endParaRPr lang="en-US" sz="7200" dirty="0"/>
          </a:p>
          <a:p>
            <a:pPr marL="800100" lvl="2" indent="-342900"/>
            <a:endParaRPr lang="en-US" sz="7200" dirty="0"/>
          </a:p>
          <a:p>
            <a:pPr marL="800100" lvl="2" indent="-342900"/>
            <a:endParaRPr lang="en-US" sz="7200" dirty="0"/>
          </a:p>
          <a:p>
            <a:pPr marL="800100" lvl="2" indent="-342900"/>
            <a:endParaRPr lang="en-US" dirty="0"/>
          </a:p>
          <a:p>
            <a:pPr marL="800100" lvl="2" indent="-342900"/>
            <a:endParaRPr lang="en-US" dirty="0"/>
          </a:p>
          <a:p>
            <a:pPr marL="800100" lvl="2" indent="-342900"/>
            <a:endParaRPr lang="en-US" dirty="0"/>
          </a:p>
          <a:p>
            <a:pPr marL="800100" lvl="2" indent="-342900"/>
            <a:endParaRPr lang="en-US" dirty="0"/>
          </a:p>
          <a:p>
            <a:pPr marL="342900" lvl="1" indent="-342900"/>
            <a:endParaRPr lang="en-US" dirty="0"/>
          </a:p>
          <a:p>
            <a:pPr marL="342900" lvl="1" indent="-342900"/>
            <a:endParaRPr lang="en-US" dirty="0"/>
          </a:p>
          <a:p>
            <a:pPr marL="0" lvl="1" indent="0">
              <a:buNone/>
            </a:pPr>
            <a:endParaRPr lang="en-US" b="1" dirty="0">
              <a:solidFill>
                <a:srgbClr val="C00000"/>
              </a:solidFill>
            </a:endParaRPr>
          </a:p>
          <a:p>
            <a:pPr marL="0" lvl="1" indent="0" algn="ctr">
              <a:buNone/>
            </a:pPr>
            <a:endParaRPr lang="en-US" b="1" dirty="0">
              <a:solidFill>
                <a:srgbClr val="C00000"/>
              </a:solidFill>
            </a:endParaRPr>
          </a:p>
          <a:p>
            <a:pPr marL="0" lvl="1" indent="0" algn="ctr">
              <a:buNone/>
            </a:pPr>
            <a:r>
              <a:rPr lang="en-US" b="1" dirty="0">
                <a:solidFill>
                  <a:srgbClr val="C00000"/>
                </a:solidFill>
              </a:rPr>
              <a:t>Pollard Middle School - $311.2 million</a:t>
            </a:r>
          </a:p>
          <a:p>
            <a:pPr marL="0" lvl="1" indent="0" algn="ctr">
              <a:buNone/>
            </a:pPr>
            <a:r>
              <a:rPr lang="en-US" b="1" dirty="0">
                <a:solidFill>
                  <a:srgbClr val="C00000"/>
                </a:solidFill>
              </a:rPr>
              <a:t>      $248.9 million debt exclusion</a:t>
            </a:r>
          </a:p>
          <a:p>
            <a:pPr marL="0" lvl="1" indent="0">
              <a:buNone/>
            </a:pPr>
            <a:endParaRPr lang="en-US" b="1" dirty="0"/>
          </a:p>
          <a:p>
            <a:pPr marL="0" lvl="1" indent="0">
              <a:buNone/>
            </a:pPr>
            <a:endParaRPr lang="en-US" sz="1800" dirty="0"/>
          </a:p>
        </p:txBody>
      </p:sp>
      <p:sp>
        <p:nvSpPr>
          <p:cNvPr id="8" name="Footer Placeholder 7">
            <a:extLst>
              <a:ext uri="{FF2B5EF4-FFF2-40B4-BE49-F238E27FC236}">
                <a16:creationId xmlns:a16="http://schemas.microsoft.com/office/drawing/2014/main" id="{BC978D98-841C-E0AC-B07A-08CB7C58B4AB}"/>
              </a:ext>
            </a:extLst>
          </p:cNvPr>
          <p:cNvSpPr>
            <a:spLocks noGrp="1"/>
          </p:cNvSpPr>
          <p:nvPr>
            <p:ph type="ftr" sz="quarter" idx="4294967295"/>
          </p:nvPr>
        </p:nvSpPr>
        <p:spPr>
          <a:xfrm>
            <a:off x="111967" y="6293816"/>
            <a:ext cx="4114800" cy="365125"/>
          </a:xfrm>
        </p:spPr>
        <p:txBody>
          <a:bodyPr vert="horz" lIns="91440" tIns="45720" rIns="91440" bIns="45720" rtlCol="0" anchor="ctr">
            <a:normAutofit/>
          </a:bodyPr>
          <a:lstStyle/>
          <a:p>
            <a:pPr algn="l">
              <a:spcAft>
                <a:spcPts val="600"/>
              </a:spcAft>
              <a:defRPr/>
            </a:pPr>
            <a:r>
              <a:rPr lang="en-US" sz="1100" kern="1200" dirty="0">
                <a:solidFill>
                  <a:schemeClr val="tx1">
                    <a:lumMod val="50000"/>
                    <a:lumOff val="50000"/>
                  </a:schemeClr>
                </a:solidFill>
                <a:latin typeface="Calibri" panose="020F0502020204030204"/>
                <a:ea typeface="+mn-ea"/>
                <a:cs typeface="+mn-cs"/>
              </a:rPr>
              <a:t>Needham Finance Committee- May 2025 Annual Town Meeting</a:t>
            </a:r>
          </a:p>
        </p:txBody>
      </p:sp>
      <p:pic>
        <p:nvPicPr>
          <p:cNvPr id="1026" name="Picture 2" descr="Town of Needham, MA logo">
            <a:extLst>
              <a:ext uri="{FF2B5EF4-FFF2-40B4-BE49-F238E27FC236}">
                <a16:creationId xmlns:a16="http://schemas.microsoft.com/office/drawing/2014/main" id="{BC335004-23AD-F678-423A-6D796575D57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1" b="-1"/>
          <a:stretch/>
        </p:blipFill>
        <p:spPr bwMode="auto">
          <a:xfrm>
            <a:off x="10448365" y="323464"/>
            <a:ext cx="1163618" cy="1163618"/>
          </a:xfrm>
          <a:custGeom>
            <a:avLst/>
            <a:gdLst/>
            <a:ahLst/>
            <a:cxnLst/>
            <a:rect l="l" t="t" r="r" b="b"/>
            <a:pathLst>
              <a:path w="4694238" h="4694238">
                <a:moveTo>
                  <a:pt x="2347119" y="0"/>
                </a:moveTo>
                <a:cubicBezTo>
                  <a:pt x="3643397" y="0"/>
                  <a:pt x="4694238" y="1050841"/>
                  <a:pt x="4694238" y="2347119"/>
                </a:cubicBezTo>
                <a:cubicBezTo>
                  <a:pt x="4694238" y="3643397"/>
                  <a:pt x="3643397" y="4694238"/>
                  <a:pt x="2347119" y="4694238"/>
                </a:cubicBezTo>
                <a:cubicBezTo>
                  <a:pt x="1050841" y="4694238"/>
                  <a:pt x="0" y="3643397"/>
                  <a:pt x="0" y="2347119"/>
                </a:cubicBezTo>
                <a:cubicBezTo>
                  <a:pt x="0" y="1050841"/>
                  <a:pt x="1050841" y="0"/>
                  <a:pt x="2347119" y="0"/>
                </a:cubicBezTo>
                <a:close/>
              </a:path>
            </a:pathLst>
          </a:cu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350D490A-1F34-4590-E808-944FBC435065}"/>
              </a:ext>
            </a:extLst>
          </p:cNvPr>
          <p:cNvSpPr txBox="1"/>
          <p:nvPr/>
        </p:nvSpPr>
        <p:spPr>
          <a:xfrm>
            <a:off x="1904725" y="-1767785"/>
            <a:ext cx="392341" cy="327198"/>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5542994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1430</TotalTime>
  <Words>1498</Words>
  <Application>Microsoft Office PowerPoint</Application>
  <PresentationFormat>Widescreen</PresentationFormat>
  <Paragraphs>354</Paragraphs>
  <Slides>10</Slides>
  <Notes>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Aptos</vt:lpstr>
      <vt:lpstr>Aptos Narrow</vt:lpstr>
      <vt:lpstr>Arial</vt:lpstr>
      <vt:lpstr>Calibri</vt:lpstr>
      <vt:lpstr>Office Theme</vt:lpstr>
      <vt:lpstr>1_Office Theme</vt:lpstr>
      <vt:lpstr>PowerPoint Presentation</vt:lpstr>
      <vt:lpstr>Select Board &amp;  School Committee Priorities</vt:lpstr>
      <vt:lpstr>2025 Debt Financing Outlook</vt:lpstr>
      <vt:lpstr>Debt Management Policies</vt:lpstr>
      <vt:lpstr>Identified Future Capital Projects</vt:lpstr>
      <vt:lpstr>Debt Service Ratios Outlook</vt:lpstr>
      <vt:lpstr>Projected Annual Tax Impact from Pollard</vt:lpstr>
      <vt:lpstr>Debt Financing Outlook </vt:lpstr>
      <vt:lpstr>Debt Financing Outlook </vt:lpstr>
      <vt:lpstr>Debt Financing Outlook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Molly Pollard</dc:creator>
  <cp:lastModifiedBy>Molly Pollard</cp:lastModifiedBy>
  <cp:revision>14</cp:revision>
  <cp:lastPrinted>2025-05-04T18:02:01Z</cp:lastPrinted>
  <dcterms:created xsi:type="dcterms:W3CDTF">2025-04-29T15:40:40Z</dcterms:created>
  <dcterms:modified xsi:type="dcterms:W3CDTF">2025-05-05T23:20:15Z</dcterms:modified>
</cp:coreProperties>
</file>