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 id="2147483684" r:id="rId3"/>
    <p:sldMasterId id="2147483696" r:id="rId4"/>
    <p:sldMasterId id="2147483708" r:id="rId5"/>
  </p:sldMasterIdLst>
  <p:notesMasterIdLst>
    <p:notesMasterId r:id="rId16"/>
  </p:notesMasterIdLst>
  <p:handoutMasterIdLst>
    <p:handoutMasterId r:id="rId17"/>
  </p:handoutMasterIdLst>
  <p:sldIdLst>
    <p:sldId id="299" r:id="rId6"/>
    <p:sldId id="292" r:id="rId7"/>
    <p:sldId id="270" r:id="rId8"/>
    <p:sldId id="262" r:id="rId9"/>
    <p:sldId id="295" r:id="rId10"/>
    <p:sldId id="296" r:id="rId11"/>
    <p:sldId id="291" r:id="rId12"/>
    <p:sldId id="297" r:id="rId13"/>
    <p:sldId id="290" r:id="rId14"/>
    <p:sldId id="298" r:id="rId15"/>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E20B5"/>
    <a:srgbClr val="8F3789"/>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48030A-3124-42DB-8FAB-A15DC9B833C2}" v="1" dt="2025-05-05T22:18:02.77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08" autoAdjust="0"/>
    <p:restoredTop sz="94680" autoAdjust="0"/>
  </p:normalViewPr>
  <p:slideViewPr>
    <p:cSldViewPr>
      <p:cViewPr varScale="1">
        <p:scale>
          <a:sx n="150" d="100"/>
          <a:sy n="150" d="100"/>
        </p:scale>
        <p:origin x="2916" y="13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lly Pollard" userId="e388fc45-f53d-4258-a0b4-7e0374ac7fb6" providerId="ADAL" clId="{1448030A-3124-42DB-8FAB-A15DC9B833C2}"/>
    <pc:docChg chg="modSld">
      <pc:chgData name="Molly Pollard" userId="e388fc45-f53d-4258-a0b4-7e0374ac7fb6" providerId="ADAL" clId="{1448030A-3124-42DB-8FAB-A15DC9B833C2}" dt="2025-05-13T16:16:45.073" v="2" actId="20577"/>
      <pc:docMkLst>
        <pc:docMk/>
      </pc:docMkLst>
      <pc:sldChg chg="delSp">
        <pc:chgData name="Molly Pollard" userId="e388fc45-f53d-4258-a0b4-7e0374ac7fb6" providerId="ADAL" clId="{1448030A-3124-42DB-8FAB-A15DC9B833C2}" dt="2025-05-05T22:18:02.766" v="0" actId="478"/>
        <pc:sldMkLst>
          <pc:docMk/>
          <pc:sldMk cId="739938073" sldId="297"/>
        </pc:sldMkLst>
      </pc:sldChg>
      <pc:sldChg chg="modSp mod">
        <pc:chgData name="Molly Pollard" userId="e388fc45-f53d-4258-a0b4-7e0374ac7fb6" providerId="ADAL" clId="{1448030A-3124-42DB-8FAB-A15DC9B833C2}" dt="2025-05-13T16:16:45.073" v="2" actId="20577"/>
        <pc:sldMkLst>
          <pc:docMk/>
          <pc:sldMk cId="0" sldId="299"/>
        </pc:sldMkLst>
        <pc:spChg chg="mod">
          <ac:chgData name="Molly Pollard" userId="e388fc45-f53d-4258-a0b4-7e0374ac7fb6" providerId="ADAL" clId="{1448030A-3124-42DB-8FAB-A15DC9B833C2}" dt="2025-05-13T16:16:45.073" v="2" actId="20577"/>
          <ac:spMkLst>
            <pc:docMk/>
            <pc:sldMk cId="0" sldId="299"/>
            <ac:spMk id="3" creationId="{00000000-0000-0000-0000-00000000000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baseline="0">
                <a:ln>
                  <a:noFill/>
                </a:ln>
                <a:solidFill>
                  <a:schemeClr val="tx1">
                    <a:lumMod val="65000"/>
                    <a:lumOff val="35000"/>
                  </a:schemeClr>
                </a:solidFill>
                <a:latin typeface="+mn-lt"/>
                <a:ea typeface="+mn-ea"/>
                <a:cs typeface="+mn-cs"/>
              </a:defRPr>
            </a:pPr>
            <a:r>
              <a:rPr lang="en-US" dirty="0">
                <a:latin typeface="+mn-lt"/>
              </a:rPr>
              <a:t>%  fy2025 operating budget</a:t>
            </a:r>
          </a:p>
        </c:rich>
      </c:tx>
      <c:overlay val="0"/>
      <c:spPr>
        <a:solidFill>
          <a:schemeClr val="bg1"/>
        </a:solidFill>
        <a:ln>
          <a:noFill/>
        </a:ln>
        <a:effectLst/>
      </c:spPr>
      <c:txPr>
        <a:bodyPr rot="0" spcFirstLastPara="1" vertOverflow="ellipsis" vert="horz" wrap="square" anchor="ctr" anchorCtr="1"/>
        <a:lstStyle/>
        <a:p>
          <a:pPr>
            <a:defRPr sz="1600" b="1" i="0" u="none" strike="noStrike" kern="1200" cap="all" baseline="0">
              <a:ln>
                <a:noFill/>
              </a:ln>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8292998084432691"/>
          <c:y val="0.25077315039737469"/>
          <c:w val="0.42413378440265326"/>
          <c:h val="0.61681675161104033"/>
        </c:manualLayout>
      </c:layout>
      <c:pieChart>
        <c:varyColors val="1"/>
        <c:ser>
          <c:idx val="0"/>
          <c:order val="0"/>
          <c:tx>
            <c:strRef>
              <c:f>'Major Departments'!$D$23</c:f>
              <c:strCache>
                <c:ptCount val="1"/>
                <c:pt idx="0">
                  <c:v>% FY2025</c:v>
                </c:pt>
              </c:strCache>
            </c:strRef>
          </c:tx>
          <c:dPt>
            <c:idx val="0"/>
            <c:bubble3D val="0"/>
            <c:spPr>
              <a:solidFill>
                <a:schemeClr val="accent1"/>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A6D2-4709-929D-D2394F82ED60}"/>
              </c:ext>
            </c:extLst>
          </c:dPt>
          <c:dPt>
            <c:idx val="1"/>
            <c:bubble3D val="0"/>
            <c:spPr>
              <a:solidFill>
                <a:schemeClr val="accent3"/>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3-A6D2-4709-929D-D2394F82ED60}"/>
              </c:ext>
            </c:extLst>
          </c:dPt>
          <c:dPt>
            <c:idx val="2"/>
            <c:bubble3D val="0"/>
            <c:spPr>
              <a:solidFill>
                <a:schemeClr val="accent5"/>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5-A6D2-4709-929D-D2394F82ED60}"/>
              </c:ext>
            </c:extLst>
          </c:dPt>
          <c:dPt>
            <c:idx val="3"/>
            <c:bubble3D val="0"/>
            <c:spPr>
              <a:solidFill>
                <a:schemeClr val="accent1">
                  <a:lumMod val="6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7-A6D2-4709-929D-D2394F82ED60}"/>
              </c:ext>
            </c:extLst>
          </c:dPt>
          <c:dPt>
            <c:idx val="4"/>
            <c:bubble3D val="0"/>
            <c:spPr>
              <a:solidFill>
                <a:schemeClr val="accent3">
                  <a:lumMod val="6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9-A6D2-4709-929D-D2394F82ED60}"/>
              </c:ext>
            </c:extLst>
          </c:dPt>
          <c:dPt>
            <c:idx val="5"/>
            <c:bubble3D val="0"/>
            <c:spPr>
              <a:solidFill>
                <a:schemeClr val="accent5">
                  <a:lumMod val="6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B-A6D2-4709-929D-D2394F82ED60}"/>
              </c:ext>
            </c:extLst>
          </c:dPt>
          <c:dPt>
            <c:idx val="6"/>
            <c:bubble3D val="0"/>
            <c:spPr>
              <a:solidFill>
                <a:schemeClr val="accent1">
                  <a:lumMod val="80000"/>
                  <a:lumOff val="2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D-A6D2-4709-929D-D2394F82ED60}"/>
              </c:ext>
            </c:extLst>
          </c:dPt>
          <c:dLbls>
            <c:dLbl>
              <c:idx val="0"/>
              <c:numFmt formatCode="0.0%" sourceLinked="0"/>
              <c:spPr>
                <a:noFill/>
                <a:ln>
                  <a:noFill/>
                </a:ln>
                <a:effectLst/>
              </c:spPr>
              <c:txPr>
                <a:bodyPr rot="0" spcFirstLastPara="1" vertOverflow="ellipsis" vert="horz" wrap="square" anchor="ctr" anchorCtr="1"/>
                <a:lstStyle/>
                <a:p>
                  <a:pPr>
                    <a:defRPr sz="1200" b="1" i="0" u="none" strike="noStrike" kern="1200" spc="0" baseline="0">
                      <a:ln>
                        <a:noFill/>
                      </a:ln>
                      <a:solidFill>
                        <a:schemeClr val="accent1"/>
                      </a:solidFill>
                      <a:latin typeface="Calibri" panose="020F0502020204030204" pitchFamily="34" charset="0"/>
                      <a:ea typeface="Calibri" panose="020F0502020204030204" pitchFamily="34" charset="0"/>
                      <a:cs typeface="Calibri" panose="020F0502020204030204" pitchFamily="34" charset="0"/>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1-A6D2-4709-929D-D2394F82ED60}"/>
                </c:ext>
              </c:extLst>
            </c:dLbl>
            <c:dLbl>
              <c:idx val="1"/>
              <c:numFmt formatCode="0.0%" sourceLinked="0"/>
              <c:spPr>
                <a:noFill/>
                <a:ln>
                  <a:noFill/>
                </a:ln>
                <a:effectLst/>
              </c:spPr>
              <c:txPr>
                <a:bodyPr rot="0" spcFirstLastPara="1" vertOverflow="ellipsis" vert="horz" wrap="square" anchor="ctr" anchorCtr="1"/>
                <a:lstStyle/>
                <a:p>
                  <a:pPr>
                    <a:defRPr sz="1200" b="1" i="0" u="none" strike="noStrike" kern="1200" spc="0" baseline="0">
                      <a:ln>
                        <a:noFill/>
                      </a:ln>
                      <a:solidFill>
                        <a:schemeClr val="accent3"/>
                      </a:solidFill>
                      <a:latin typeface="Calibri" panose="020F0502020204030204" pitchFamily="34" charset="0"/>
                      <a:ea typeface="Calibri" panose="020F0502020204030204" pitchFamily="34" charset="0"/>
                      <a:cs typeface="Calibri" panose="020F0502020204030204" pitchFamily="34" charset="0"/>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3-A6D2-4709-929D-D2394F82ED60}"/>
                </c:ext>
              </c:extLst>
            </c:dLbl>
            <c:dLbl>
              <c:idx val="2"/>
              <c:numFmt formatCode="0.0%" sourceLinked="0"/>
              <c:spPr>
                <a:noFill/>
                <a:ln>
                  <a:noFill/>
                </a:ln>
                <a:effectLst/>
              </c:spPr>
              <c:txPr>
                <a:bodyPr rot="0" spcFirstLastPara="1" vertOverflow="ellipsis" vert="horz" wrap="square" anchor="ctr" anchorCtr="1"/>
                <a:lstStyle/>
                <a:p>
                  <a:pPr>
                    <a:defRPr sz="1200" b="1" i="0" u="none" strike="noStrike" kern="1200" spc="0" baseline="0">
                      <a:ln>
                        <a:noFill/>
                      </a:ln>
                      <a:solidFill>
                        <a:schemeClr val="accent5"/>
                      </a:solidFill>
                      <a:latin typeface="Calibri" panose="020F0502020204030204" pitchFamily="34" charset="0"/>
                      <a:ea typeface="Calibri" panose="020F0502020204030204" pitchFamily="34" charset="0"/>
                      <a:cs typeface="Calibri" panose="020F0502020204030204" pitchFamily="34" charset="0"/>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5-A6D2-4709-929D-D2394F82ED60}"/>
                </c:ext>
              </c:extLst>
            </c:dLbl>
            <c:dLbl>
              <c:idx val="3"/>
              <c:numFmt formatCode="0.0%" sourceLinked="0"/>
              <c:spPr>
                <a:noFill/>
                <a:ln>
                  <a:noFill/>
                </a:ln>
                <a:effectLst/>
              </c:spPr>
              <c:txPr>
                <a:bodyPr rot="0" spcFirstLastPara="1" vertOverflow="ellipsis" vert="horz" wrap="square" anchor="ctr" anchorCtr="1"/>
                <a:lstStyle/>
                <a:p>
                  <a:pPr>
                    <a:defRPr sz="1200" b="1" i="0" u="none" strike="noStrike" kern="1200" spc="0" baseline="0">
                      <a:ln>
                        <a:noFill/>
                      </a:ln>
                      <a:solidFill>
                        <a:schemeClr val="accent1">
                          <a:lumMod val="60000"/>
                        </a:schemeClr>
                      </a:solidFill>
                      <a:latin typeface="Calibri" panose="020F0502020204030204" pitchFamily="34" charset="0"/>
                      <a:ea typeface="Calibri" panose="020F0502020204030204" pitchFamily="34" charset="0"/>
                      <a:cs typeface="Calibri" panose="020F0502020204030204" pitchFamily="34" charset="0"/>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7-A6D2-4709-929D-D2394F82ED60}"/>
                </c:ext>
              </c:extLst>
            </c:dLbl>
            <c:dLbl>
              <c:idx val="4"/>
              <c:layout>
                <c:manualLayout>
                  <c:x val="-6.0037523452157612E-2"/>
                  <c:y val="7.2760356033036303E-3"/>
                </c:manualLayout>
              </c:layout>
              <c:numFmt formatCode="0.0%" sourceLinked="0"/>
              <c:spPr>
                <a:noFill/>
                <a:ln>
                  <a:noFill/>
                </a:ln>
                <a:effectLst/>
              </c:spPr>
              <c:txPr>
                <a:bodyPr rot="0" spcFirstLastPara="1" vertOverflow="ellipsis" vert="horz" wrap="square" anchor="ctr" anchorCtr="1"/>
                <a:lstStyle/>
                <a:p>
                  <a:pPr>
                    <a:defRPr sz="1200" b="1" i="0" u="none" strike="noStrike" kern="1200" spc="0" baseline="0">
                      <a:ln>
                        <a:noFill/>
                      </a:ln>
                      <a:solidFill>
                        <a:schemeClr val="accent3">
                          <a:lumMod val="60000"/>
                        </a:schemeClr>
                      </a:solidFill>
                      <a:latin typeface="Calibri" panose="020F0502020204030204" pitchFamily="34" charset="0"/>
                      <a:ea typeface="Calibri" panose="020F0502020204030204" pitchFamily="34" charset="0"/>
                      <a:cs typeface="Calibri" panose="020F0502020204030204" pitchFamily="34" charset="0"/>
                    </a:defRPr>
                  </a:pPr>
                  <a:endParaRPr lang="en-US"/>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A6D2-4709-929D-D2394F82ED60}"/>
                </c:ext>
              </c:extLst>
            </c:dLbl>
            <c:dLbl>
              <c:idx val="5"/>
              <c:numFmt formatCode="0.0%" sourceLinked="0"/>
              <c:spPr>
                <a:noFill/>
                <a:ln>
                  <a:noFill/>
                </a:ln>
                <a:effectLst/>
              </c:spPr>
              <c:txPr>
                <a:bodyPr rot="0" spcFirstLastPara="1" vertOverflow="ellipsis" vert="horz" wrap="square" anchor="ctr" anchorCtr="1"/>
                <a:lstStyle/>
                <a:p>
                  <a:pPr>
                    <a:defRPr sz="1200" b="1" i="0" u="none" strike="noStrike" kern="1200" spc="0" baseline="0">
                      <a:ln>
                        <a:noFill/>
                      </a:ln>
                      <a:solidFill>
                        <a:schemeClr val="accent5">
                          <a:lumMod val="60000"/>
                        </a:schemeClr>
                      </a:solidFill>
                      <a:latin typeface="Calibri" panose="020F0502020204030204" pitchFamily="34" charset="0"/>
                      <a:ea typeface="Calibri" panose="020F0502020204030204" pitchFamily="34" charset="0"/>
                      <a:cs typeface="Calibri" panose="020F0502020204030204" pitchFamily="34" charset="0"/>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B-A6D2-4709-929D-D2394F82ED60}"/>
                </c:ext>
              </c:extLst>
            </c:dLbl>
            <c:dLbl>
              <c:idx val="6"/>
              <c:layout>
                <c:manualLayout>
                  <c:x val="0.12757973733583489"/>
                  <c:y val="-1.0914053404955512E-2"/>
                </c:manualLayout>
              </c:layout>
              <c:numFmt formatCode="0.0%" sourceLinked="0"/>
              <c:spPr>
                <a:noFill/>
                <a:ln>
                  <a:noFill/>
                </a:ln>
                <a:effectLst/>
              </c:spPr>
              <c:txPr>
                <a:bodyPr rot="0" spcFirstLastPara="1" vertOverflow="ellipsis" vert="horz" wrap="square" anchor="ctr" anchorCtr="1"/>
                <a:lstStyle/>
                <a:p>
                  <a:pPr>
                    <a:defRPr sz="1200" b="1" i="0" u="none" strike="noStrike" kern="1200" spc="0" baseline="0">
                      <a:ln>
                        <a:noFill/>
                      </a:ln>
                      <a:solidFill>
                        <a:schemeClr val="accent1">
                          <a:lumMod val="80000"/>
                          <a:lumOff val="20000"/>
                        </a:schemeClr>
                      </a:solidFill>
                      <a:latin typeface="Calibri" panose="020F0502020204030204" pitchFamily="34" charset="0"/>
                      <a:ea typeface="Calibri" panose="020F0502020204030204" pitchFamily="34" charset="0"/>
                      <a:cs typeface="Calibri" panose="020F0502020204030204" pitchFamily="34" charset="0"/>
                    </a:defRPr>
                  </a:pPr>
                  <a:endParaRPr lang="en-US"/>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D-A6D2-4709-929D-D2394F82ED60}"/>
                </c:ext>
              </c:extLst>
            </c:dLbl>
            <c:numFmt formatCode="0.0%" sourceLinked="0"/>
            <c:spPr>
              <a:noFill/>
              <a:ln>
                <a:noFill/>
              </a:ln>
              <a:effectLst/>
            </c:spPr>
            <c:txPr>
              <a:bodyPr rot="0" spcFirstLastPara="1" vertOverflow="ellipsis" vert="horz" wrap="square" anchor="ctr" anchorCtr="1"/>
              <a:lstStyle/>
              <a:p>
                <a:pPr>
                  <a:defRPr sz="1200" b="1" i="0" u="none" strike="noStrike" kern="1200" spc="0" baseline="0">
                    <a:ln>
                      <a:noFill/>
                    </a:ln>
                    <a:solidFill>
                      <a:schemeClr val="accent1"/>
                    </a:solidFill>
                    <a:latin typeface="Calibri" panose="020F0502020204030204" pitchFamily="34" charset="0"/>
                    <a:ea typeface="Calibri" panose="020F0502020204030204" pitchFamily="34" charset="0"/>
                    <a:cs typeface="Calibri" panose="020F0502020204030204" pitchFamily="34" charset="0"/>
                  </a:defRPr>
                </a:pPr>
                <a:endParaRPr lang="en-US"/>
              </a:p>
            </c:txPr>
            <c:dLblPos val="outEnd"/>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('Major Departments'!$A$24,'Major Departments'!$A$26,'Major Departments'!$A$28,'Major Departments'!$A$30,'Major Departments'!$A$32,'Major Departments'!$A$34,'Major Departments'!$A$36)</c:f>
              <c:strCache>
                <c:ptCount val="7"/>
                <c:pt idx="0">
                  <c:v>Needham Public Schools &amp; Minuteman</c:v>
                </c:pt>
                <c:pt idx="1">
                  <c:v>Needham Public Schools (IT)</c:v>
                </c:pt>
                <c:pt idx="2">
                  <c:v>Townwide Expenses</c:v>
                </c:pt>
                <c:pt idx="3">
                  <c:v>Public Safety</c:v>
                </c:pt>
                <c:pt idx="4">
                  <c:v>Public Facilities &amp; Public Works</c:v>
                </c:pt>
                <c:pt idx="5">
                  <c:v>General Government</c:v>
                </c:pt>
                <c:pt idx="6">
                  <c:v>Community Services</c:v>
                </c:pt>
              </c:strCache>
              <c:extLst/>
            </c:strRef>
          </c:cat>
          <c:val>
            <c:numRef>
              <c:f>('Major Departments'!$D$24,'Major Departments'!$D$26,'Major Departments'!$D$28,'Major Departments'!$D$30,'Major Departments'!$D$32,'Major Departments'!$D$34,'Major Departments'!$D$36)</c:f>
              <c:numCache>
                <c:formatCode>0.0%</c:formatCode>
                <c:ptCount val="7"/>
                <c:pt idx="0">
                  <c:v>0.43927344920566941</c:v>
                </c:pt>
                <c:pt idx="1">
                  <c:v>8.4205007164586607E-3</c:v>
                </c:pt>
                <c:pt idx="2">
                  <c:v>0.29747277305858605</c:v>
                </c:pt>
                <c:pt idx="3">
                  <c:v>9.9682320144184225E-2</c:v>
                </c:pt>
                <c:pt idx="4">
                  <c:v>9.9417648837249475E-2</c:v>
                </c:pt>
                <c:pt idx="5">
                  <c:v>2.5005701122981051E-2</c:v>
                </c:pt>
                <c:pt idx="6">
                  <c:v>3.0727606914870968E-2</c:v>
                </c:pt>
              </c:numCache>
              <c:extLst/>
            </c:numRef>
          </c:val>
          <c:extLst>
            <c:ext xmlns:c16="http://schemas.microsoft.com/office/drawing/2014/chart" uri="{C3380CC4-5D6E-409C-BE32-E72D297353CC}">
              <c16:uniqueId val="{0000000E-A6D2-4709-929D-D2394F82ED60}"/>
            </c:ext>
          </c:extLst>
        </c:ser>
        <c:dLbls>
          <c:dLblPos val="outEnd"/>
          <c:showLegendKey val="0"/>
          <c:showVal val="1"/>
          <c:showCatName val="0"/>
          <c:showSerName val="0"/>
          <c:showPercent val="0"/>
          <c:showBubbleSize val="0"/>
          <c:showLeaderLines val="1"/>
        </c:dLbls>
        <c:firstSliceAng val="0"/>
        <c:extLst>
          <c:ext xmlns:c15="http://schemas.microsoft.com/office/drawing/2012/chart" uri="{02D57815-91ED-43cb-92C2-25804820EDAC}">
            <c15:filteredPieSeries>
              <c15:ser>
                <c:idx val="1"/>
                <c:order val="1"/>
                <c:tx>
                  <c:strRef>
                    <c:extLst>
                      <c:ext uri="{02D57815-91ED-43cb-92C2-25804820EDAC}">
                        <c15:formulaRef>
                          <c15:sqref>'Major Departments'!$E$23</c15:sqref>
                        </c15:formulaRef>
                      </c:ext>
                    </c:extLst>
                    <c:strCache>
                      <c:ptCount val="1"/>
                    </c:strCache>
                  </c:strRef>
                </c:tx>
                <c:dPt>
                  <c:idx val="0"/>
                  <c:bubble3D val="0"/>
                  <c:spPr>
                    <a:solidFill>
                      <a:schemeClr val="accent1"/>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0-A6D2-4709-929D-D2394F82ED60}"/>
                    </c:ext>
                  </c:extLst>
                </c:dPt>
                <c:dPt>
                  <c:idx val="1"/>
                  <c:bubble3D val="0"/>
                  <c:spPr>
                    <a:solidFill>
                      <a:schemeClr val="accent3"/>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2-A6D2-4709-929D-D2394F82ED60}"/>
                    </c:ext>
                  </c:extLst>
                </c:dPt>
                <c:dPt>
                  <c:idx val="2"/>
                  <c:bubble3D val="0"/>
                  <c:spPr>
                    <a:solidFill>
                      <a:schemeClr val="accent5"/>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4-A6D2-4709-929D-D2394F82ED60}"/>
                    </c:ext>
                  </c:extLst>
                </c:dPt>
                <c:dPt>
                  <c:idx val="3"/>
                  <c:bubble3D val="0"/>
                  <c:spPr>
                    <a:solidFill>
                      <a:schemeClr val="accent1">
                        <a:lumMod val="6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6-A6D2-4709-929D-D2394F82ED60}"/>
                    </c:ext>
                  </c:extLst>
                </c:dPt>
                <c:dPt>
                  <c:idx val="4"/>
                  <c:bubble3D val="0"/>
                  <c:spPr>
                    <a:solidFill>
                      <a:schemeClr val="accent3">
                        <a:lumMod val="6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8-A6D2-4709-929D-D2394F82ED60}"/>
                    </c:ext>
                  </c:extLst>
                </c:dPt>
                <c:dPt>
                  <c:idx val="5"/>
                  <c:bubble3D val="0"/>
                  <c:spPr>
                    <a:solidFill>
                      <a:schemeClr val="accent5">
                        <a:lumMod val="6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A-A6D2-4709-929D-D2394F82ED60}"/>
                    </c:ext>
                  </c:extLst>
                </c:dPt>
                <c:dPt>
                  <c:idx val="6"/>
                  <c:bubble3D val="0"/>
                  <c:spPr>
                    <a:solidFill>
                      <a:schemeClr val="accent1">
                        <a:lumMod val="80000"/>
                        <a:lumOff val="2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C-A6D2-4709-929D-D2394F82ED60}"/>
                    </c:ext>
                  </c:extLst>
                </c:dPt>
                <c:dLbls>
                  <c:dLbl>
                    <c:idx val="0"/>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ln>
                              <a:noFill/>
                            </a:ln>
                            <a:solidFill>
                              <a:schemeClr val="accent1"/>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10-A6D2-4709-929D-D2394F82ED60}"/>
                      </c:ext>
                    </c:extLst>
                  </c:dLbl>
                  <c:dLbl>
                    <c:idx val="1"/>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ln>
                              <a:noFill/>
                            </a:ln>
                            <a:solidFill>
                              <a:schemeClr val="accent3"/>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12-A6D2-4709-929D-D2394F82ED60}"/>
                      </c:ext>
                    </c:extLst>
                  </c:dLbl>
                  <c:dLbl>
                    <c:idx val="2"/>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ln>
                              <a:noFill/>
                            </a:ln>
                            <a:solidFill>
                              <a:schemeClr val="accent5"/>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14-A6D2-4709-929D-D2394F82ED60}"/>
                      </c:ext>
                    </c:extLst>
                  </c:dLbl>
                  <c:dLbl>
                    <c:idx val="3"/>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ln>
                              <a:noFill/>
                            </a:ln>
                            <a:solidFill>
                              <a:schemeClr val="accent1">
                                <a:lumMod val="60000"/>
                              </a:schemeClr>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16-A6D2-4709-929D-D2394F82ED60}"/>
                      </c:ext>
                    </c:extLst>
                  </c:dLbl>
                  <c:dLbl>
                    <c:idx val="4"/>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ln>
                              <a:noFill/>
                            </a:ln>
                            <a:solidFill>
                              <a:schemeClr val="accent3">
                                <a:lumMod val="60000"/>
                              </a:schemeClr>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18-A6D2-4709-929D-D2394F82ED60}"/>
                      </c:ext>
                    </c:extLst>
                  </c:dLbl>
                  <c:dLbl>
                    <c:idx val="5"/>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ln>
                              <a:noFill/>
                            </a:ln>
                            <a:solidFill>
                              <a:schemeClr val="accent5">
                                <a:lumMod val="60000"/>
                              </a:schemeClr>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1A-A6D2-4709-929D-D2394F82ED60}"/>
                      </c:ext>
                    </c:extLst>
                  </c:dLbl>
                  <c:dLbl>
                    <c:idx val="6"/>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ln>
                              <a:noFill/>
                            </a:ln>
                            <a:solidFill>
                              <a:schemeClr val="accent1">
                                <a:lumMod val="80000"/>
                                <a:lumOff val="20000"/>
                              </a:schemeClr>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1C-A6D2-4709-929D-D2394F82ED60}"/>
                      </c:ext>
                    </c:extLst>
                  </c:dLbl>
                  <c:spPr>
                    <a:noFill/>
                    <a:ln>
                      <a:noFill/>
                    </a:ln>
                    <a:effectLst/>
                  </c:sp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uri="{CE6537A1-D6FC-4f65-9D91-7224C49458BB}"/>
                  </c:extLst>
                </c:dLbls>
                <c:cat>
                  <c:strRef>
                    <c:extLst>
                      <c:ext uri="{02D57815-91ED-43cb-92C2-25804820EDAC}">
                        <c15:formulaRef>
                          <c15:sqref>('Major Departments'!$A$24,'Major Departments'!$A$26,'Major Departments'!$A$28,'Major Departments'!$A$30,'Major Departments'!$A$32,'Major Departments'!$A$34,'Major Departments'!$A$36)</c15:sqref>
                        </c15:formulaRef>
                      </c:ext>
                    </c:extLst>
                    <c:strCache>
                      <c:ptCount val="7"/>
                      <c:pt idx="0">
                        <c:v>Needham Public Schools &amp; Minuteman</c:v>
                      </c:pt>
                      <c:pt idx="1">
                        <c:v>Needham Public Schools (IT)</c:v>
                      </c:pt>
                      <c:pt idx="2">
                        <c:v>Townwide Expenses</c:v>
                      </c:pt>
                      <c:pt idx="3">
                        <c:v>Public Safety</c:v>
                      </c:pt>
                      <c:pt idx="4">
                        <c:v>Public Facilities &amp; Public Works</c:v>
                      </c:pt>
                      <c:pt idx="5">
                        <c:v>General Government</c:v>
                      </c:pt>
                      <c:pt idx="6">
                        <c:v>Community Services</c:v>
                      </c:pt>
                    </c:strCache>
                  </c:strRef>
                </c:cat>
                <c:val>
                  <c:numRef>
                    <c:extLst>
                      <c:ext uri="{02D57815-91ED-43cb-92C2-25804820EDAC}">
                        <c15:formulaRef>
                          <c15:sqref>('Major Departments'!$E$24,'Major Departments'!$E$26,'Major Departments'!$E$28,'Major Departments'!$E$30,'Major Departments'!$E$32,'Major Departments'!$E$34,'Major Departments'!$E$36)</c15:sqref>
                        </c15:formulaRef>
                      </c:ext>
                    </c:extLst>
                    <c:numCache>
                      <c:formatCode>General</c:formatCode>
                      <c:ptCount val="7"/>
                    </c:numCache>
                  </c:numRef>
                </c:val>
                <c:extLst>
                  <c:ext xmlns:c16="http://schemas.microsoft.com/office/drawing/2014/chart" uri="{C3380CC4-5D6E-409C-BE32-E72D297353CC}">
                    <c16:uniqueId val="{0000001D-A6D2-4709-929D-D2394F82ED60}"/>
                  </c:ext>
                </c:extLst>
              </c15:ser>
            </c15:filteredPieSeries>
            <c15:filteredPieSeries>
              <c15:ser>
                <c:idx val="2"/>
                <c:order val="2"/>
                <c:tx>
                  <c:strRef>
                    <c:extLst xmlns:c15="http://schemas.microsoft.com/office/drawing/2012/chart">
                      <c:ext xmlns:c15="http://schemas.microsoft.com/office/drawing/2012/chart" uri="{02D57815-91ED-43cb-92C2-25804820EDAC}">
                        <c15:formulaRef>
                          <c15:sqref>'Major Departments'!$F$23</c15:sqref>
                        </c15:formulaRef>
                      </c:ext>
                    </c:extLst>
                    <c:strCache>
                      <c:ptCount val="1"/>
                      <c:pt idx="0">
                        <c:v>% FY2026</c:v>
                      </c:pt>
                    </c:strCache>
                  </c:strRef>
                </c:tx>
                <c:dPt>
                  <c:idx val="0"/>
                  <c:bubble3D val="0"/>
                  <c:spPr>
                    <a:solidFill>
                      <a:schemeClr val="accent1"/>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1F-A6D2-4709-929D-D2394F82ED60}"/>
                    </c:ext>
                  </c:extLst>
                </c:dPt>
                <c:dPt>
                  <c:idx val="1"/>
                  <c:bubble3D val="0"/>
                  <c:spPr>
                    <a:solidFill>
                      <a:schemeClr val="accent3"/>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21-A6D2-4709-929D-D2394F82ED60}"/>
                    </c:ext>
                  </c:extLst>
                </c:dPt>
                <c:dPt>
                  <c:idx val="2"/>
                  <c:bubble3D val="0"/>
                  <c:spPr>
                    <a:solidFill>
                      <a:schemeClr val="accent5"/>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23-A6D2-4709-929D-D2394F82ED60}"/>
                    </c:ext>
                  </c:extLst>
                </c:dPt>
                <c:dPt>
                  <c:idx val="3"/>
                  <c:bubble3D val="0"/>
                  <c:spPr>
                    <a:solidFill>
                      <a:schemeClr val="accent1">
                        <a:lumMod val="60000"/>
                      </a:schemeClr>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25-A6D2-4709-929D-D2394F82ED60}"/>
                    </c:ext>
                  </c:extLst>
                </c:dPt>
                <c:dPt>
                  <c:idx val="4"/>
                  <c:bubble3D val="0"/>
                  <c:spPr>
                    <a:solidFill>
                      <a:schemeClr val="accent3">
                        <a:lumMod val="60000"/>
                      </a:schemeClr>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27-A6D2-4709-929D-D2394F82ED60}"/>
                    </c:ext>
                  </c:extLst>
                </c:dPt>
                <c:dPt>
                  <c:idx val="5"/>
                  <c:bubble3D val="0"/>
                  <c:spPr>
                    <a:solidFill>
                      <a:schemeClr val="accent5">
                        <a:lumMod val="60000"/>
                      </a:schemeClr>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29-A6D2-4709-929D-D2394F82ED60}"/>
                    </c:ext>
                  </c:extLst>
                </c:dPt>
                <c:dPt>
                  <c:idx val="6"/>
                  <c:bubble3D val="0"/>
                  <c:spPr>
                    <a:solidFill>
                      <a:schemeClr val="accent1">
                        <a:lumMod val="80000"/>
                        <a:lumOff val="20000"/>
                      </a:schemeClr>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2B-A6D2-4709-929D-D2394F82ED60}"/>
                    </c:ext>
                  </c:extLst>
                </c:dPt>
                <c:dLbls>
                  <c:dLbl>
                    <c:idx val="0"/>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ln>
                              <a:noFill/>
                            </a:ln>
                            <a:solidFill>
                              <a:schemeClr val="accent1"/>
                            </a:solidFill>
                            <a:latin typeface="+mn-lt"/>
                            <a:ea typeface="+mn-ea"/>
                            <a:cs typeface="+mn-cs"/>
                          </a:defRPr>
                        </a:pPr>
                        <a:endParaRPr lang="en-US"/>
                      </a:p>
                    </c:txPr>
                    <c:dLblPos val="outEnd"/>
                    <c:showLegendKey val="0"/>
                    <c:showVal val="1"/>
                    <c:showCatName val="0"/>
                    <c:showSerName val="0"/>
                    <c:showPercent val="0"/>
                    <c:showBubbleSize val="0"/>
                    <c:extLst xmlns:c15="http://schemas.microsoft.com/office/drawing/2012/chart">
                      <c:ext xmlns:c16="http://schemas.microsoft.com/office/drawing/2014/chart" uri="{C3380CC4-5D6E-409C-BE32-E72D297353CC}">
                        <c16:uniqueId val="{0000001F-A6D2-4709-929D-D2394F82ED60}"/>
                      </c:ext>
                    </c:extLst>
                  </c:dLbl>
                  <c:dLbl>
                    <c:idx val="1"/>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ln>
                              <a:noFill/>
                            </a:ln>
                            <a:solidFill>
                              <a:schemeClr val="accent3"/>
                            </a:solidFill>
                            <a:latin typeface="+mn-lt"/>
                            <a:ea typeface="+mn-ea"/>
                            <a:cs typeface="+mn-cs"/>
                          </a:defRPr>
                        </a:pPr>
                        <a:endParaRPr lang="en-US"/>
                      </a:p>
                    </c:txPr>
                    <c:dLblPos val="outEnd"/>
                    <c:showLegendKey val="0"/>
                    <c:showVal val="1"/>
                    <c:showCatName val="0"/>
                    <c:showSerName val="0"/>
                    <c:showPercent val="0"/>
                    <c:showBubbleSize val="0"/>
                    <c:extLst xmlns:c15="http://schemas.microsoft.com/office/drawing/2012/chart">
                      <c:ext xmlns:c16="http://schemas.microsoft.com/office/drawing/2014/chart" uri="{C3380CC4-5D6E-409C-BE32-E72D297353CC}">
                        <c16:uniqueId val="{00000021-A6D2-4709-929D-D2394F82ED60}"/>
                      </c:ext>
                    </c:extLst>
                  </c:dLbl>
                  <c:dLbl>
                    <c:idx val="2"/>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ln>
                              <a:noFill/>
                            </a:ln>
                            <a:solidFill>
                              <a:schemeClr val="accent5"/>
                            </a:solidFill>
                            <a:latin typeface="+mn-lt"/>
                            <a:ea typeface="+mn-ea"/>
                            <a:cs typeface="+mn-cs"/>
                          </a:defRPr>
                        </a:pPr>
                        <a:endParaRPr lang="en-US"/>
                      </a:p>
                    </c:txPr>
                    <c:dLblPos val="outEnd"/>
                    <c:showLegendKey val="0"/>
                    <c:showVal val="1"/>
                    <c:showCatName val="0"/>
                    <c:showSerName val="0"/>
                    <c:showPercent val="0"/>
                    <c:showBubbleSize val="0"/>
                    <c:extLst xmlns:c15="http://schemas.microsoft.com/office/drawing/2012/chart">
                      <c:ext xmlns:c16="http://schemas.microsoft.com/office/drawing/2014/chart" uri="{C3380CC4-5D6E-409C-BE32-E72D297353CC}">
                        <c16:uniqueId val="{00000023-A6D2-4709-929D-D2394F82ED60}"/>
                      </c:ext>
                    </c:extLst>
                  </c:dLbl>
                  <c:dLbl>
                    <c:idx val="3"/>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ln>
                              <a:noFill/>
                            </a:ln>
                            <a:solidFill>
                              <a:schemeClr val="accent1">
                                <a:lumMod val="60000"/>
                              </a:schemeClr>
                            </a:solidFill>
                            <a:latin typeface="+mn-lt"/>
                            <a:ea typeface="+mn-ea"/>
                            <a:cs typeface="+mn-cs"/>
                          </a:defRPr>
                        </a:pPr>
                        <a:endParaRPr lang="en-US"/>
                      </a:p>
                    </c:txPr>
                    <c:dLblPos val="outEnd"/>
                    <c:showLegendKey val="0"/>
                    <c:showVal val="1"/>
                    <c:showCatName val="0"/>
                    <c:showSerName val="0"/>
                    <c:showPercent val="0"/>
                    <c:showBubbleSize val="0"/>
                    <c:extLst xmlns:c15="http://schemas.microsoft.com/office/drawing/2012/chart">
                      <c:ext xmlns:c16="http://schemas.microsoft.com/office/drawing/2014/chart" uri="{C3380CC4-5D6E-409C-BE32-E72D297353CC}">
                        <c16:uniqueId val="{00000025-A6D2-4709-929D-D2394F82ED60}"/>
                      </c:ext>
                    </c:extLst>
                  </c:dLbl>
                  <c:dLbl>
                    <c:idx val="4"/>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ln>
                              <a:noFill/>
                            </a:ln>
                            <a:solidFill>
                              <a:schemeClr val="accent3">
                                <a:lumMod val="60000"/>
                              </a:schemeClr>
                            </a:solidFill>
                            <a:latin typeface="+mn-lt"/>
                            <a:ea typeface="+mn-ea"/>
                            <a:cs typeface="+mn-cs"/>
                          </a:defRPr>
                        </a:pPr>
                        <a:endParaRPr lang="en-US"/>
                      </a:p>
                    </c:txPr>
                    <c:dLblPos val="outEnd"/>
                    <c:showLegendKey val="0"/>
                    <c:showVal val="1"/>
                    <c:showCatName val="0"/>
                    <c:showSerName val="0"/>
                    <c:showPercent val="0"/>
                    <c:showBubbleSize val="0"/>
                    <c:extLst xmlns:c15="http://schemas.microsoft.com/office/drawing/2012/chart">
                      <c:ext xmlns:c16="http://schemas.microsoft.com/office/drawing/2014/chart" uri="{C3380CC4-5D6E-409C-BE32-E72D297353CC}">
                        <c16:uniqueId val="{00000027-A6D2-4709-929D-D2394F82ED60}"/>
                      </c:ext>
                    </c:extLst>
                  </c:dLbl>
                  <c:dLbl>
                    <c:idx val="5"/>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ln>
                              <a:noFill/>
                            </a:ln>
                            <a:solidFill>
                              <a:schemeClr val="accent5">
                                <a:lumMod val="60000"/>
                              </a:schemeClr>
                            </a:solidFill>
                            <a:latin typeface="+mn-lt"/>
                            <a:ea typeface="+mn-ea"/>
                            <a:cs typeface="+mn-cs"/>
                          </a:defRPr>
                        </a:pPr>
                        <a:endParaRPr lang="en-US"/>
                      </a:p>
                    </c:txPr>
                    <c:dLblPos val="outEnd"/>
                    <c:showLegendKey val="0"/>
                    <c:showVal val="1"/>
                    <c:showCatName val="0"/>
                    <c:showSerName val="0"/>
                    <c:showPercent val="0"/>
                    <c:showBubbleSize val="0"/>
                    <c:extLst xmlns:c15="http://schemas.microsoft.com/office/drawing/2012/chart">
                      <c:ext xmlns:c16="http://schemas.microsoft.com/office/drawing/2014/chart" uri="{C3380CC4-5D6E-409C-BE32-E72D297353CC}">
                        <c16:uniqueId val="{00000029-A6D2-4709-929D-D2394F82ED60}"/>
                      </c:ext>
                    </c:extLst>
                  </c:dLbl>
                  <c:dLbl>
                    <c:idx val="6"/>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ln>
                              <a:noFill/>
                            </a:ln>
                            <a:solidFill>
                              <a:schemeClr val="accent1">
                                <a:lumMod val="80000"/>
                                <a:lumOff val="20000"/>
                              </a:schemeClr>
                            </a:solidFill>
                            <a:latin typeface="+mn-lt"/>
                            <a:ea typeface="+mn-ea"/>
                            <a:cs typeface="+mn-cs"/>
                          </a:defRPr>
                        </a:pPr>
                        <a:endParaRPr lang="en-US"/>
                      </a:p>
                    </c:txPr>
                    <c:dLblPos val="outEnd"/>
                    <c:showLegendKey val="0"/>
                    <c:showVal val="1"/>
                    <c:showCatName val="0"/>
                    <c:showSerName val="0"/>
                    <c:showPercent val="0"/>
                    <c:showBubbleSize val="0"/>
                    <c:extLst xmlns:c15="http://schemas.microsoft.com/office/drawing/2012/chart">
                      <c:ext xmlns:c16="http://schemas.microsoft.com/office/drawing/2014/chart" uri="{C3380CC4-5D6E-409C-BE32-E72D297353CC}">
                        <c16:uniqueId val="{0000002B-A6D2-4709-929D-D2394F82ED60}"/>
                      </c:ext>
                    </c:extLst>
                  </c:dLbl>
                  <c:spPr>
                    <a:noFill/>
                    <a:ln>
                      <a:noFill/>
                    </a:ln>
                    <a:effectLst/>
                  </c:sp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5="http://schemas.microsoft.com/office/drawing/2012/chart">
                    <c:ext xmlns:c15="http://schemas.microsoft.com/office/drawing/2012/chart" uri="{CE6537A1-D6FC-4f65-9D91-7224C49458BB}"/>
                  </c:extLst>
                </c:dLbls>
                <c:cat>
                  <c:strRef>
                    <c:extLst xmlns:c15="http://schemas.microsoft.com/office/drawing/2012/chart">
                      <c:ext xmlns:c15="http://schemas.microsoft.com/office/drawing/2012/chart" uri="{02D57815-91ED-43cb-92C2-25804820EDAC}">
                        <c15:formulaRef>
                          <c15:sqref>('Major Departments'!$A$24,'Major Departments'!$A$26,'Major Departments'!$A$28,'Major Departments'!$A$30,'Major Departments'!$A$32,'Major Departments'!$A$34,'Major Departments'!$A$36)</c15:sqref>
                        </c15:formulaRef>
                      </c:ext>
                    </c:extLst>
                    <c:strCache>
                      <c:ptCount val="7"/>
                      <c:pt idx="0">
                        <c:v>Needham Public Schools &amp; Minuteman</c:v>
                      </c:pt>
                      <c:pt idx="1">
                        <c:v>Needham Public Schools (IT)</c:v>
                      </c:pt>
                      <c:pt idx="2">
                        <c:v>Townwide Expenses</c:v>
                      </c:pt>
                      <c:pt idx="3">
                        <c:v>Public Safety</c:v>
                      </c:pt>
                      <c:pt idx="4">
                        <c:v>Public Facilities &amp; Public Works</c:v>
                      </c:pt>
                      <c:pt idx="5">
                        <c:v>General Government</c:v>
                      </c:pt>
                      <c:pt idx="6">
                        <c:v>Community Services</c:v>
                      </c:pt>
                    </c:strCache>
                  </c:strRef>
                </c:cat>
                <c:val>
                  <c:numRef>
                    <c:extLst xmlns:c15="http://schemas.microsoft.com/office/drawing/2012/chart">
                      <c:ext xmlns:c15="http://schemas.microsoft.com/office/drawing/2012/chart" uri="{02D57815-91ED-43cb-92C2-25804820EDAC}">
                        <c15:formulaRef>
                          <c15:sqref>('Major Departments'!$F$24,'Major Departments'!$F$26,'Major Departments'!$F$28,'Major Departments'!$F$30,'Major Departments'!$F$32,'Major Departments'!$F$34,'Major Departments'!$F$36)</c15:sqref>
                        </c15:formulaRef>
                      </c:ext>
                    </c:extLst>
                    <c:numCache>
                      <c:formatCode>0.0%</c:formatCode>
                      <c:ptCount val="7"/>
                      <c:pt idx="0">
                        <c:v>0.44211083772111037</c:v>
                      </c:pt>
                      <c:pt idx="1">
                        <c:v>1.0642765066810961E-2</c:v>
                      </c:pt>
                      <c:pt idx="2">
                        <c:v>0.29589210956013529</c:v>
                      </c:pt>
                      <c:pt idx="3">
                        <c:v>9.787477701802913E-2</c:v>
                      </c:pt>
                      <c:pt idx="4">
                        <c:v>9.7751503121743369E-2</c:v>
                      </c:pt>
                      <c:pt idx="5">
                        <c:v>2.4699710943441134E-2</c:v>
                      </c:pt>
                      <c:pt idx="6">
                        <c:v>3.1028296568729893E-2</c:v>
                      </c:pt>
                    </c:numCache>
                  </c:numRef>
                </c:val>
                <c:extLst xmlns:c15="http://schemas.microsoft.com/office/drawing/2012/chart">
                  <c:ext xmlns:c16="http://schemas.microsoft.com/office/drawing/2014/chart" uri="{C3380CC4-5D6E-409C-BE32-E72D297353CC}">
                    <c16:uniqueId val="{0000002C-A6D2-4709-929D-D2394F82ED60}"/>
                  </c:ext>
                </c:extLst>
              </c15:ser>
            </c15:filteredPieSeries>
          </c:ext>
        </c:extLst>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tx1">
          <a:lumMod val="15000"/>
          <a:lumOff val="85000"/>
        </a:schemeClr>
      </a:solidFill>
      <a:round/>
    </a:ln>
    <a:effectLst/>
  </c:spPr>
  <c:txPr>
    <a:bodyPr/>
    <a:lstStyle/>
    <a:p>
      <a:pPr>
        <a:defRPr>
          <a:ln>
            <a:noFill/>
          </a:ln>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baseline="0">
                <a:ln>
                  <a:noFill/>
                </a:ln>
                <a:solidFill>
                  <a:schemeClr val="tx1">
                    <a:lumMod val="65000"/>
                    <a:lumOff val="35000"/>
                  </a:schemeClr>
                </a:solidFill>
                <a:latin typeface="+mn-lt"/>
                <a:ea typeface="+mn-ea"/>
                <a:cs typeface="+mn-cs"/>
              </a:defRPr>
            </a:pPr>
            <a:r>
              <a:rPr lang="en-US" dirty="0">
                <a:latin typeface="+mn-lt"/>
              </a:rPr>
              <a:t>% fy2026 operating budget</a:t>
            </a:r>
          </a:p>
        </c:rich>
      </c:tx>
      <c:overlay val="0"/>
      <c:spPr>
        <a:solidFill>
          <a:schemeClr val="bg1"/>
        </a:solidFill>
        <a:ln>
          <a:noFill/>
        </a:ln>
        <a:effectLst/>
      </c:spPr>
      <c:txPr>
        <a:bodyPr rot="0" spcFirstLastPara="1" vertOverflow="ellipsis" vert="horz" wrap="square" anchor="ctr" anchorCtr="1"/>
        <a:lstStyle/>
        <a:p>
          <a:pPr>
            <a:defRPr sz="1600" b="1" i="0" u="none" strike="noStrike" kern="1200" cap="all" baseline="0">
              <a:ln>
                <a:noFill/>
              </a:ln>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8292998084432691"/>
          <c:y val="0.25077315039737469"/>
          <c:w val="0.42413378440265326"/>
          <c:h val="0.61681675161104033"/>
        </c:manualLayout>
      </c:layout>
      <c:pieChart>
        <c:varyColors val="1"/>
        <c:ser>
          <c:idx val="2"/>
          <c:order val="2"/>
          <c:tx>
            <c:strRef>
              <c:f>'Major Departments'!$F$23</c:f>
              <c:strCache>
                <c:ptCount val="1"/>
                <c:pt idx="0">
                  <c:v>% FY2026</c:v>
                </c:pt>
              </c:strCache>
              <c:extLst xmlns:c15="http://schemas.microsoft.com/office/drawing/2012/chart"/>
            </c:strRef>
          </c:tx>
          <c:dPt>
            <c:idx val="0"/>
            <c:bubble3D val="0"/>
            <c:spPr>
              <a:solidFill>
                <a:schemeClr val="accent1"/>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4223-43A1-BC9D-79635839E38C}"/>
              </c:ext>
            </c:extLst>
          </c:dPt>
          <c:dPt>
            <c:idx val="1"/>
            <c:bubble3D val="0"/>
            <c:spPr>
              <a:solidFill>
                <a:schemeClr val="accent3"/>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3-4223-43A1-BC9D-79635839E38C}"/>
              </c:ext>
            </c:extLst>
          </c:dPt>
          <c:dPt>
            <c:idx val="2"/>
            <c:bubble3D val="0"/>
            <c:spPr>
              <a:solidFill>
                <a:schemeClr val="accent5"/>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5-4223-43A1-BC9D-79635839E38C}"/>
              </c:ext>
            </c:extLst>
          </c:dPt>
          <c:dPt>
            <c:idx val="3"/>
            <c:bubble3D val="0"/>
            <c:spPr>
              <a:solidFill>
                <a:schemeClr val="accent1">
                  <a:lumMod val="6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7-4223-43A1-BC9D-79635839E38C}"/>
              </c:ext>
            </c:extLst>
          </c:dPt>
          <c:dPt>
            <c:idx val="4"/>
            <c:bubble3D val="0"/>
            <c:spPr>
              <a:solidFill>
                <a:schemeClr val="accent3">
                  <a:lumMod val="6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9-4223-43A1-BC9D-79635839E38C}"/>
              </c:ext>
            </c:extLst>
          </c:dPt>
          <c:dPt>
            <c:idx val="5"/>
            <c:bubble3D val="0"/>
            <c:spPr>
              <a:solidFill>
                <a:schemeClr val="accent5">
                  <a:lumMod val="6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B-4223-43A1-BC9D-79635839E38C}"/>
              </c:ext>
            </c:extLst>
          </c:dPt>
          <c:dPt>
            <c:idx val="6"/>
            <c:bubble3D val="0"/>
            <c:spPr>
              <a:solidFill>
                <a:schemeClr val="accent1">
                  <a:lumMod val="80000"/>
                  <a:lumOff val="2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D-4223-43A1-BC9D-79635839E38C}"/>
              </c:ext>
            </c:extLst>
          </c:dPt>
          <c:dLbls>
            <c:dLbl>
              <c:idx val="0"/>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ln>
                        <a:noFill/>
                      </a:ln>
                      <a:solidFill>
                        <a:schemeClr val="accent1"/>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1-4223-43A1-BC9D-79635839E38C}"/>
                </c:ext>
              </c:extLst>
            </c:dLbl>
            <c:dLbl>
              <c:idx val="1"/>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ln>
                        <a:noFill/>
                      </a:ln>
                      <a:solidFill>
                        <a:schemeClr val="accent3"/>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3-4223-43A1-BC9D-79635839E38C}"/>
                </c:ext>
              </c:extLst>
            </c:dLbl>
            <c:dLbl>
              <c:idx val="2"/>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ln>
                        <a:noFill/>
                      </a:ln>
                      <a:solidFill>
                        <a:schemeClr val="accent5"/>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5-4223-43A1-BC9D-79635839E38C}"/>
                </c:ext>
              </c:extLst>
            </c:dLbl>
            <c:dLbl>
              <c:idx val="3"/>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ln>
                        <a:noFill/>
                      </a:ln>
                      <a:solidFill>
                        <a:schemeClr val="accent1">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7-4223-43A1-BC9D-79635839E38C}"/>
                </c:ext>
              </c:extLst>
            </c:dLbl>
            <c:dLbl>
              <c:idx val="4"/>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ln>
                        <a:noFill/>
                      </a:ln>
                      <a:solidFill>
                        <a:schemeClr val="accent3">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9-4223-43A1-BC9D-79635839E38C}"/>
                </c:ext>
              </c:extLst>
            </c:dLbl>
            <c:dLbl>
              <c:idx val="5"/>
              <c:layout>
                <c:manualLayout>
                  <c:x val="4.252657911194492E-2"/>
                  <c:y val="-3.2742160214866499E-2"/>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ln>
                        <a:noFill/>
                      </a:ln>
                      <a:solidFill>
                        <a:schemeClr val="accent5">
                          <a:lumMod val="60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4223-43A1-BC9D-79635839E38C}"/>
                </c:ext>
              </c:extLst>
            </c:dLbl>
            <c:dLbl>
              <c:idx val="6"/>
              <c:layout>
                <c:manualLayout>
                  <c:x val="0.10756722951844903"/>
                  <c:y val="-7.2760356033036806E-3"/>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ln>
                        <a:noFill/>
                      </a:ln>
                      <a:solidFill>
                        <a:schemeClr val="accent1">
                          <a:lumMod val="80000"/>
                          <a:lumOff val="20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D-4223-43A1-BC9D-79635839E38C}"/>
                </c:ext>
              </c:extLst>
            </c:dLbl>
            <c:numFmt formatCode="0.0%" sourceLinked="0"/>
            <c:spPr>
              <a:effectLst/>
            </c:spPr>
            <c:txPr>
              <a:bodyPr rot="0" spcFirstLastPara="1" vertOverflow="clip" horzOverflow="clip" vert="horz" wrap="square" lIns="38100" tIns="19050" rIns="38100" bIns="19050" anchor="ctr" anchorCtr="1">
                <a:spAutoFit/>
              </a:bodyPr>
              <a:lstStyle/>
              <a:p>
                <a:pPr>
                  <a:defRPr sz="1200" b="1" i="0" u="none" strike="noStrike" kern="1200" baseline="0">
                    <a:ln>
                      <a:noFill/>
                    </a:ln>
                    <a:solidFill>
                      <a:schemeClr val="accent3"/>
                    </a:solidFill>
                    <a:latin typeface="+mn-lt"/>
                    <a:ea typeface="+mn-ea"/>
                    <a:cs typeface="+mn-cs"/>
                  </a:defRPr>
                </a:pPr>
                <a:endParaRPr lang="en-US"/>
              </a:p>
            </c:tx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xmlns:c15="http://schemas.microsoft.com/office/drawing/2012/chart">
              <c:ext xmlns:c15="http://schemas.microsoft.com/office/drawing/2012/chart" uri="{CE6537A1-D6FC-4f65-9D91-7224C49458BB}">
                <c15:spPr xmlns:c15="http://schemas.microsoft.com/office/drawing/2012/chart">
                  <a:prstGeom prst="wedgeRectCallout">
                    <a:avLst/>
                  </a:prstGeom>
                  <a:noFill/>
                  <a:ln>
                    <a:noFill/>
                  </a:ln>
                </c15:spPr>
              </c:ext>
            </c:extLst>
          </c:dLbls>
          <c:cat>
            <c:strRef>
              <c:f>('Major Departments'!$A$24,'Major Departments'!$A$26,'Major Departments'!$A$28,'Major Departments'!$A$30,'Major Departments'!$A$32,'Major Departments'!$A$34,'Major Departments'!$A$36)</c:f>
              <c:strCache>
                <c:ptCount val="7"/>
                <c:pt idx="0">
                  <c:v>Needham Public Schools &amp; Minuteman</c:v>
                </c:pt>
                <c:pt idx="1">
                  <c:v>Needham Public Schools (IT)</c:v>
                </c:pt>
                <c:pt idx="2">
                  <c:v>Townwide Expenses</c:v>
                </c:pt>
                <c:pt idx="3">
                  <c:v>Public Safety</c:v>
                </c:pt>
                <c:pt idx="4">
                  <c:v>Public Facilities &amp; Public Works</c:v>
                </c:pt>
                <c:pt idx="5">
                  <c:v>General Government</c:v>
                </c:pt>
                <c:pt idx="6">
                  <c:v>Community Services</c:v>
                </c:pt>
              </c:strCache>
              <c:extLst xmlns:c15="http://schemas.microsoft.com/office/drawing/2012/chart"/>
            </c:strRef>
          </c:cat>
          <c:val>
            <c:numRef>
              <c:f>('Major Departments'!$F$24,'Major Departments'!$F$26,'Major Departments'!$F$28,'Major Departments'!$F$30,'Major Departments'!$F$32,'Major Departments'!$F$34,'Major Departments'!$F$36)</c:f>
              <c:numCache>
                <c:formatCode>0.0%</c:formatCode>
                <c:ptCount val="7"/>
                <c:pt idx="0">
                  <c:v>0.44211083772111037</c:v>
                </c:pt>
                <c:pt idx="1">
                  <c:v>1.0642765066810961E-2</c:v>
                </c:pt>
                <c:pt idx="2">
                  <c:v>0.29589210956013529</c:v>
                </c:pt>
                <c:pt idx="3">
                  <c:v>9.787477701802913E-2</c:v>
                </c:pt>
                <c:pt idx="4">
                  <c:v>9.7751503121743369E-2</c:v>
                </c:pt>
                <c:pt idx="5">
                  <c:v>2.4699710943441134E-2</c:v>
                </c:pt>
                <c:pt idx="6">
                  <c:v>3.1028296568729893E-2</c:v>
                </c:pt>
              </c:numCache>
              <c:extLst xmlns:c15="http://schemas.microsoft.com/office/drawing/2012/chart"/>
            </c:numRef>
          </c:val>
          <c:extLst xmlns:c15="http://schemas.microsoft.com/office/drawing/2012/chart">
            <c:ext xmlns:c16="http://schemas.microsoft.com/office/drawing/2014/chart" uri="{C3380CC4-5D6E-409C-BE32-E72D297353CC}">
              <c16:uniqueId val="{0000000E-4223-43A1-BC9D-79635839E38C}"/>
            </c:ext>
          </c:extLst>
        </c:ser>
        <c:dLbls>
          <c:showLegendKey val="0"/>
          <c:showVal val="0"/>
          <c:showCatName val="0"/>
          <c:showSerName val="0"/>
          <c:showPercent val="0"/>
          <c:showBubbleSize val="0"/>
          <c:showLeaderLines val="1"/>
        </c:dLbls>
        <c:firstSliceAng val="0"/>
        <c:extLst>
          <c:ext xmlns:c15="http://schemas.microsoft.com/office/drawing/2012/chart" uri="{02D57815-91ED-43cb-92C2-25804820EDAC}">
            <c15:filteredPieSeries>
              <c15:ser>
                <c:idx val="0"/>
                <c:order val="0"/>
                <c:tx>
                  <c:strRef>
                    <c:extLst>
                      <c:ext uri="{02D57815-91ED-43cb-92C2-25804820EDAC}">
                        <c15:formulaRef>
                          <c15:sqref>'Major Departments'!$D$23</c15:sqref>
                        </c15:formulaRef>
                      </c:ext>
                    </c:extLst>
                    <c:strCache>
                      <c:ptCount val="1"/>
                      <c:pt idx="0">
                        <c:v>% FY2025</c:v>
                      </c:pt>
                    </c:strCache>
                  </c:strRef>
                </c:tx>
                <c:dPt>
                  <c:idx val="0"/>
                  <c:bubble3D val="0"/>
                  <c:spPr>
                    <a:solidFill>
                      <a:schemeClr val="accent1"/>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0-4223-43A1-BC9D-79635839E38C}"/>
                    </c:ext>
                  </c:extLst>
                </c:dPt>
                <c:dPt>
                  <c:idx val="1"/>
                  <c:bubble3D val="0"/>
                  <c:spPr>
                    <a:solidFill>
                      <a:schemeClr val="accent3"/>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2-4223-43A1-BC9D-79635839E38C}"/>
                    </c:ext>
                  </c:extLst>
                </c:dPt>
                <c:dPt>
                  <c:idx val="2"/>
                  <c:bubble3D val="0"/>
                  <c:spPr>
                    <a:solidFill>
                      <a:schemeClr val="accent5"/>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4-4223-43A1-BC9D-79635839E38C}"/>
                    </c:ext>
                  </c:extLst>
                </c:dPt>
                <c:dPt>
                  <c:idx val="3"/>
                  <c:bubble3D val="0"/>
                  <c:spPr>
                    <a:solidFill>
                      <a:schemeClr val="accent1">
                        <a:lumMod val="6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6-4223-43A1-BC9D-79635839E38C}"/>
                    </c:ext>
                  </c:extLst>
                </c:dPt>
                <c:dPt>
                  <c:idx val="4"/>
                  <c:bubble3D val="0"/>
                  <c:spPr>
                    <a:solidFill>
                      <a:schemeClr val="accent3">
                        <a:lumMod val="6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8-4223-43A1-BC9D-79635839E38C}"/>
                    </c:ext>
                  </c:extLst>
                </c:dPt>
                <c:dPt>
                  <c:idx val="5"/>
                  <c:bubble3D val="0"/>
                  <c:spPr>
                    <a:solidFill>
                      <a:schemeClr val="accent5">
                        <a:lumMod val="6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A-4223-43A1-BC9D-79635839E38C}"/>
                    </c:ext>
                  </c:extLst>
                </c:dPt>
                <c:dPt>
                  <c:idx val="6"/>
                  <c:bubble3D val="0"/>
                  <c:spPr>
                    <a:solidFill>
                      <a:schemeClr val="accent1">
                        <a:lumMod val="80000"/>
                        <a:lumOff val="2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C-4223-43A1-BC9D-79635839E38C}"/>
                    </c:ext>
                  </c:extLst>
                </c:dPt>
                <c:dLbls>
                  <c:dLbl>
                    <c:idx val="0"/>
                    <c:numFmt formatCode="0.0%" sourceLinked="0"/>
                    <c:spPr>
                      <a:noFill/>
                      <a:ln>
                        <a:noFill/>
                      </a:ln>
                      <a:effectLst/>
                    </c:spPr>
                    <c:txPr>
                      <a:bodyPr rot="0" spcFirstLastPara="1" vertOverflow="ellipsis" vert="horz" wrap="square" anchor="ctr" anchorCtr="1"/>
                      <a:lstStyle/>
                      <a:p>
                        <a:pPr>
                          <a:defRPr sz="1000" b="1" i="0" u="none" strike="noStrike" kern="1200" spc="0" baseline="0">
                            <a:ln>
                              <a:noFill/>
                            </a:ln>
                            <a:solidFill>
                              <a:schemeClr val="accent1"/>
                            </a:solidFill>
                            <a:latin typeface="Garamond" panose="02020404030301010803" pitchFamily="18" charset="0"/>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10-4223-43A1-BC9D-79635839E38C}"/>
                      </c:ext>
                    </c:extLst>
                  </c:dLbl>
                  <c:dLbl>
                    <c:idx val="1"/>
                    <c:numFmt formatCode="0.0%" sourceLinked="0"/>
                    <c:spPr>
                      <a:noFill/>
                      <a:ln>
                        <a:noFill/>
                      </a:ln>
                      <a:effectLst/>
                    </c:spPr>
                    <c:txPr>
                      <a:bodyPr rot="0" spcFirstLastPara="1" vertOverflow="ellipsis" vert="horz" wrap="square" anchor="ctr" anchorCtr="1"/>
                      <a:lstStyle/>
                      <a:p>
                        <a:pPr>
                          <a:defRPr sz="1000" b="1" i="0" u="none" strike="noStrike" kern="1200" spc="0" baseline="0">
                            <a:ln>
                              <a:noFill/>
                            </a:ln>
                            <a:solidFill>
                              <a:schemeClr val="accent3"/>
                            </a:solidFill>
                            <a:latin typeface="Garamond" panose="02020404030301010803" pitchFamily="18" charset="0"/>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12-4223-43A1-BC9D-79635839E38C}"/>
                      </c:ext>
                    </c:extLst>
                  </c:dLbl>
                  <c:dLbl>
                    <c:idx val="2"/>
                    <c:numFmt formatCode="0.0%" sourceLinked="0"/>
                    <c:spPr>
                      <a:noFill/>
                      <a:ln>
                        <a:noFill/>
                      </a:ln>
                      <a:effectLst/>
                    </c:spPr>
                    <c:txPr>
                      <a:bodyPr rot="0" spcFirstLastPara="1" vertOverflow="ellipsis" vert="horz" wrap="square" anchor="ctr" anchorCtr="1"/>
                      <a:lstStyle/>
                      <a:p>
                        <a:pPr>
                          <a:defRPr sz="1000" b="1" i="0" u="none" strike="noStrike" kern="1200" spc="0" baseline="0">
                            <a:ln>
                              <a:noFill/>
                            </a:ln>
                            <a:solidFill>
                              <a:schemeClr val="accent5"/>
                            </a:solidFill>
                            <a:latin typeface="Garamond" panose="02020404030301010803" pitchFamily="18" charset="0"/>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14-4223-43A1-BC9D-79635839E38C}"/>
                      </c:ext>
                    </c:extLst>
                  </c:dLbl>
                  <c:dLbl>
                    <c:idx val="3"/>
                    <c:numFmt formatCode="0.0%" sourceLinked="0"/>
                    <c:spPr>
                      <a:noFill/>
                      <a:ln>
                        <a:noFill/>
                      </a:ln>
                      <a:effectLst/>
                    </c:spPr>
                    <c:txPr>
                      <a:bodyPr rot="0" spcFirstLastPara="1" vertOverflow="ellipsis" vert="horz" wrap="square" anchor="ctr" anchorCtr="1"/>
                      <a:lstStyle/>
                      <a:p>
                        <a:pPr>
                          <a:defRPr sz="1000" b="1" i="0" u="none" strike="noStrike" kern="1200" spc="0" baseline="0">
                            <a:ln>
                              <a:noFill/>
                            </a:ln>
                            <a:solidFill>
                              <a:schemeClr val="accent1">
                                <a:lumMod val="60000"/>
                              </a:schemeClr>
                            </a:solidFill>
                            <a:latin typeface="Garamond" panose="02020404030301010803" pitchFamily="18" charset="0"/>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16-4223-43A1-BC9D-79635839E38C}"/>
                      </c:ext>
                    </c:extLst>
                  </c:dLbl>
                  <c:dLbl>
                    <c:idx val="4"/>
                    <c:numFmt formatCode="0.0%" sourceLinked="0"/>
                    <c:spPr>
                      <a:noFill/>
                      <a:ln>
                        <a:noFill/>
                      </a:ln>
                      <a:effectLst/>
                    </c:spPr>
                    <c:txPr>
                      <a:bodyPr rot="0" spcFirstLastPara="1" vertOverflow="ellipsis" vert="horz" wrap="square" anchor="ctr" anchorCtr="1"/>
                      <a:lstStyle/>
                      <a:p>
                        <a:pPr>
                          <a:defRPr sz="1000" b="1" i="0" u="none" strike="noStrike" kern="1200" spc="0" baseline="0">
                            <a:ln>
                              <a:noFill/>
                            </a:ln>
                            <a:solidFill>
                              <a:schemeClr val="accent3">
                                <a:lumMod val="60000"/>
                              </a:schemeClr>
                            </a:solidFill>
                            <a:latin typeface="Garamond" panose="02020404030301010803" pitchFamily="18" charset="0"/>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18-4223-43A1-BC9D-79635839E38C}"/>
                      </c:ext>
                    </c:extLst>
                  </c:dLbl>
                  <c:dLbl>
                    <c:idx val="5"/>
                    <c:numFmt formatCode="0.0%" sourceLinked="0"/>
                    <c:spPr>
                      <a:noFill/>
                      <a:ln>
                        <a:noFill/>
                      </a:ln>
                      <a:effectLst/>
                    </c:spPr>
                    <c:txPr>
                      <a:bodyPr rot="0" spcFirstLastPara="1" vertOverflow="ellipsis" vert="horz" wrap="square" anchor="ctr" anchorCtr="1"/>
                      <a:lstStyle/>
                      <a:p>
                        <a:pPr>
                          <a:defRPr sz="1000" b="1" i="0" u="none" strike="noStrike" kern="1200" spc="0" baseline="0">
                            <a:ln>
                              <a:noFill/>
                            </a:ln>
                            <a:solidFill>
                              <a:schemeClr val="accent5">
                                <a:lumMod val="60000"/>
                              </a:schemeClr>
                            </a:solidFill>
                            <a:latin typeface="Garamond" panose="02020404030301010803" pitchFamily="18" charset="0"/>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1A-4223-43A1-BC9D-79635839E38C}"/>
                      </c:ext>
                    </c:extLst>
                  </c:dLbl>
                  <c:dLbl>
                    <c:idx val="6"/>
                    <c:numFmt formatCode="0.0%" sourceLinked="0"/>
                    <c:spPr>
                      <a:noFill/>
                      <a:ln>
                        <a:noFill/>
                      </a:ln>
                      <a:effectLst/>
                    </c:spPr>
                    <c:txPr>
                      <a:bodyPr rot="0" spcFirstLastPara="1" vertOverflow="ellipsis" vert="horz" wrap="square" anchor="ctr" anchorCtr="1"/>
                      <a:lstStyle/>
                      <a:p>
                        <a:pPr>
                          <a:defRPr sz="1000" b="1" i="0" u="none" strike="noStrike" kern="1200" spc="0" baseline="0">
                            <a:ln>
                              <a:noFill/>
                            </a:ln>
                            <a:solidFill>
                              <a:schemeClr val="accent1">
                                <a:lumMod val="80000"/>
                                <a:lumOff val="20000"/>
                              </a:schemeClr>
                            </a:solidFill>
                            <a:latin typeface="Garamond" panose="02020404030301010803" pitchFamily="18" charset="0"/>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1C-4223-43A1-BC9D-79635839E38C}"/>
                      </c:ext>
                    </c:extLst>
                  </c:dLbl>
                  <c:spPr>
                    <a:effectLst/>
                  </c:spPr>
                  <c:dLblPos val="outEnd"/>
                  <c:showLegendKey val="0"/>
                  <c:showVal val="0"/>
                  <c:showCatName val="1"/>
                  <c:showSerName val="0"/>
                  <c:showPercent val="1"/>
                  <c:showBubbleSize val="0"/>
                  <c:showLeaderLines val="0"/>
                  <c:extLst>
                    <c:ext uri="{CE6537A1-D6FC-4f65-9D91-7224C49458BB}">
                      <c15:spPr xmlns:c15="http://schemas.microsoft.com/office/drawing/2012/chart">
                        <a:prstGeom prst="wedgeRectCallout">
                          <a:avLst/>
                        </a:prstGeom>
                        <a:noFill/>
                        <a:ln>
                          <a:noFill/>
                        </a:ln>
                      </c15:spPr>
                    </c:ext>
                  </c:extLst>
                </c:dLbls>
                <c:cat>
                  <c:strRef>
                    <c:extLst>
                      <c:ext uri="{02D57815-91ED-43cb-92C2-25804820EDAC}">
                        <c15:formulaRef>
                          <c15:sqref>('Major Departments'!$A$24,'Major Departments'!$A$26,'Major Departments'!$A$28,'Major Departments'!$A$30,'Major Departments'!$A$32,'Major Departments'!$A$34,'Major Departments'!$A$36)</c15:sqref>
                        </c15:formulaRef>
                      </c:ext>
                    </c:extLst>
                    <c:strCache>
                      <c:ptCount val="7"/>
                      <c:pt idx="0">
                        <c:v>Needham Public Schools &amp; Minuteman</c:v>
                      </c:pt>
                      <c:pt idx="1">
                        <c:v>Needham Public Schools (IT)</c:v>
                      </c:pt>
                      <c:pt idx="2">
                        <c:v>Townwide Expenses</c:v>
                      </c:pt>
                      <c:pt idx="3">
                        <c:v>Public Safety</c:v>
                      </c:pt>
                      <c:pt idx="4">
                        <c:v>Public Facilities &amp; Public Works</c:v>
                      </c:pt>
                      <c:pt idx="5">
                        <c:v>General Government</c:v>
                      </c:pt>
                      <c:pt idx="6">
                        <c:v>Community Services</c:v>
                      </c:pt>
                    </c:strCache>
                  </c:strRef>
                </c:cat>
                <c:val>
                  <c:numRef>
                    <c:extLst>
                      <c:ext uri="{02D57815-91ED-43cb-92C2-25804820EDAC}">
                        <c15:formulaRef>
                          <c15:sqref>('Major Departments'!$D$24,'Major Departments'!$D$26,'Major Departments'!$D$28,'Major Departments'!$D$30,'Major Departments'!$D$32,'Major Departments'!$D$34,'Major Departments'!$D$36)</c15:sqref>
                        </c15:formulaRef>
                      </c:ext>
                    </c:extLst>
                    <c:numCache>
                      <c:formatCode>0.0%</c:formatCode>
                      <c:ptCount val="7"/>
                      <c:pt idx="0">
                        <c:v>0.43927344920566941</c:v>
                      </c:pt>
                      <c:pt idx="1">
                        <c:v>8.4205007164586607E-3</c:v>
                      </c:pt>
                      <c:pt idx="2">
                        <c:v>0.29747277305858605</c:v>
                      </c:pt>
                      <c:pt idx="3">
                        <c:v>9.9682320144184225E-2</c:v>
                      </c:pt>
                      <c:pt idx="4">
                        <c:v>9.9417648837249475E-2</c:v>
                      </c:pt>
                      <c:pt idx="5">
                        <c:v>2.5005701122981051E-2</c:v>
                      </c:pt>
                      <c:pt idx="6">
                        <c:v>3.0727606914870968E-2</c:v>
                      </c:pt>
                    </c:numCache>
                  </c:numRef>
                </c:val>
                <c:extLst>
                  <c:ext xmlns:c16="http://schemas.microsoft.com/office/drawing/2014/chart" uri="{C3380CC4-5D6E-409C-BE32-E72D297353CC}">
                    <c16:uniqueId val="{0000001D-4223-43A1-BC9D-79635839E38C}"/>
                  </c:ext>
                </c:extLst>
              </c15:ser>
            </c15:filteredPieSeries>
            <c15:filteredPieSeries>
              <c15:ser>
                <c:idx val="1"/>
                <c:order val="1"/>
                <c:tx>
                  <c:strRef>
                    <c:extLst xmlns:c15="http://schemas.microsoft.com/office/drawing/2012/chart">
                      <c:ext xmlns:c15="http://schemas.microsoft.com/office/drawing/2012/chart" uri="{02D57815-91ED-43cb-92C2-25804820EDAC}">
                        <c15:formulaRef>
                          <c15:sqref>'Major Departments'!$E$23</c15:sqref>
                        </c15:formulaRef>
                      </c:ext>
                    </c:extLst>
                    <c:strCache>
                      <c:ptCount val="1"/>
                    </c:strCache>
                  </c:strRef>
                </c:tx>
                <c:dPt>
                  <c:idx val="0"/>
                  <c:bubble3D val="0"/>
                  <c:spPr>
                    <a:solidFill>
                      <a:schemeClr val="accent1"/>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1F-4223-43A1-BC9D-79635839E38C}"/>
                    </c:ext>
                  </c:extLst>
                </c:dPt>
                <c:dPt>
                  <c:idx val="1"/>
                  <c:bubble3D val="0"/>
                  <c:spPr>
                    <a:solidFill>
                      <a:schemeClr val="accent3"/>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21-4223-43A1-BC9D-79635839E38C}"/>
                    </c:ext>
                  </c:extLst>
                </c:dPt>
                <c:dPt>
                  <c:idx val="2"/>
                  <c:bubble3D val="0"/>
                  <c:spPr>
                    <a:solidFill>
                      <a:schemeClr val="accent5"/>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23-4223-43A1-BC9D-79635839E38C}"/>
                    </c:ext>
                  </c:extLst>
                </c:dPt>
                <c:dPt>
                  <c:idx val="3"/>
                  <c:bubble3D val="0"/>
                  <c:spPr>
                    <a:solidFill>
                      <a:schemeClr val="accent1">
                        <a:lumMod val="60000"/>
                      </a:schemeClr>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25-4223-43A1-BC9D-79635839E38C}"/>
                    </c:ext>
                  </c:extLst>
                </c:dPt>
                <c:dPt>
                  <c:idx val="4"/>
                  <c:bubble3D val="0"/>
                  <c:spPr>
                    <a:solidFill>
                      <a:schemeClr val="accent3">
                        <a:lumMod val="60000"/>
                      </a:schemeClr>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27-4223-43A1-BC9D-79635839E38C}"/>
                    </c:ext>
                  </c:extLst>
                </c:dPt>
                <c:dPt>
                  <c:idx val="5"/>
                  <c:bubble3D val="0"/>
                  <c:spPr>
                    <a:solidFill>
                      <a:schemeClr val="accent5">
                        <a:lumMod val="60000"/>
                      </a:schemeClr>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29-4223-43A1-BC9D-79635839E38C}"/>
                    </c:ext>
                  </c:extLst>
                </c:dPt>
                <c:dPt>
                  <c:idx val="6"/>
                  <c:bubble3D val="0"/>
                  <c:spPr>
                    <a:solidFill>
                      <a:schemeClr val="accent1">
                        <a:lumMod val="80000"/>
                        <a:lumOff val="20000"/>
                      </a:schemeClr>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2B-4223-43A1-BC9D-79635839E38C}"/>
                    </c:ext>
                  </c:extLst>
                </c:dPt>
                <c:dLbls>
                  <c:dLbl>
                    <c:idx val="0"/>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ln>
                              <a:noFill/>
                            </a:ln>
                            <a:solidFill>
                              <a:schemeClr val="accent1"/>
                            </a:solidFill>
                            <a:latin typeface="+mn-lt"/>
                            <a:ea typeface="+mn-ea"/>
                            <a:cs typeface="+mn-cs"/>
                          </a:defRPr>
                        </a:pPr>
                        <a:endParaRPr lang="en-US"/>
                      </a:p>
                    </c:txPr>
                    <c:dLblPos val="outEnd"/>
                    <c:showLegendKey val="0"/>
                    <c:showVal val="0"/>
                    <c:showCatName val="1"/>
                    <c:showSerName val="0"/>
                    <c:showPercent val="1"/>
                    <c:showBubbleSize val="0"/>
                    <c:extLst xmlns:c15="http://schemas.microsoft.com/office/drawing/2012/chart">
                      <c:ext xmlns:c16="http://schemas.microsoft.com/office/drawing/2014/chart" uri="{C3380CC4-5D6E-409C-BE32-E72D297353CC}">
                        <c16:uniqueId val="{0000001F-4223-43A1-BC9D-79635839E38C}"/>
                      </c:ext>
                    </c:extLst>
                  </c:dLbl>
                  <c:dLbl>
                    <c:idx val="1"/>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ln>
                              <a:noFill/>
                            </a:ln>
                            <a:solidFill>
                              <a:schemeClr val="accent3"/>
                            </a:solidFill>
                            <a:latin typeface="+mn-lt"/>
                            <a:ea typeface="+mn-ea"/>
                            <a:cs typeface="+mn-cs"/>
                          </a:defRPr>
                        </a:pPr>
                        <a:endParaRPr lang="en-US"/>
                      </a:p>
                    </c:txPr>
                    <c:dLblPos val="outEnd"/>
                    <c:showLegendKey val="0"/>
                    <c:showVal val="0"/>
                    <c:showCatName val="1"/>
                    <c:showSerName val="0"/>
                    <c:showPercent val="1"/>
                    <c:showBubbleSize val="0"/>
                    <c:extLst xmlns:c15="http://schemas.microsoft.com/office/drawing/2012/chart">
                      <c:ext xmlns:c16="http://schemas.microsoft.com/office/drawing/2014/chart" uri="{C3380CC4-5D6E-409C-BE32-E72D297353CC}">
                        <c16:uniqueId val="{00000021-4223-43A1-BC9D-79635839E38C}"/>
                      </c:ext>
                    </c:extLst>
                  </c:dLbl>
                  <c:dLbl>
                    <c:idx val="2"/>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ln>
                              <a:noFill/>
                            </a:ln>
                            <a:solidFill>
                              <a:schemeClr val="accent5"/>
                            </a:solidFill>
                            <a:latin typeface="+mn-lt"/>
                            <a:ea typeface="+mn-ea"/>
                            <a:cs typeface="+mn-cs"/>
                          </a:defRPr>
                        </a:pPr>
                        <a:endParaRPr lang="en-US"/>
                      </a:p>
                    </c:txPr>
                    <c:dLblPos val="outEnd"/>
                    <c:showLegendKey val="0"/>
                    <c:showVal val="0"/>
                    <c:showCatName val="1"/>
                    <c:showSerName val="0"/>
                    <c:showPercent val="1"/>
                    <c:showBubbleSize val="0"/>
                    <c:extLst xmlns:c15="http://schemas.microsoft.com/office/drawing/2012/chart">
                      <c:ext xmlns:c16="http://schemas.microsoft.com/office/drawing/2014/chart" uri="{C3380CC4-5D6E-409C-BE32-E72D297353CC}">
                        <c16:uniqueId val="{00000023-4223-43A1-BC9D-79635839E38C}"/>
                      </c:ext>
                    </c:extLst>
                  </c:dLbl>
                  <c:dLbl>
                    <c:idx val="3"/>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ln>
                              <a:noFill/>
                            </a:ln>
                            <a:solidFill>
                              <a:schemeClr val="accent1">
                                <a:lumMod val="60000"/>
                              </a:schemeClr>
                            </a:solidFill>
                            <a:latin typeface="+mn-lt"/>
                            <a:ea typeface="+mn-ea"/>
                            <a:cs typeface="+mn-cs"/>
                          </a:defRPr>
                        </a:pPr>
                        <a:endParaRPr lang="en-US"/>
                      </a:p>
                    </c:txPr>
                    <c:dLblPos val="outEnd"/>
                    <c:showLegendKey val="0"/>
                    <c:showVal val="0"/>
                    <c:showCatName val="1"/>
                    <c:showSerName val="0"/>
                    <c:showPercent val="1"/>
                    <c:showBubbleSize val="0"/>
                    <c:extLst xmlns:c15="http://schemas.microsoft.com/office/drawing/2012/chart">
                      <c:ext xmlns:c16="http://schemas.microsoft.com/office/drawing/2014/chart" uri="{C3380CC4-5D6E-409C-BE32-E72D297353CC}">
                        <c16:uniqueId val="{00000025-4223-43A1-BC9D-79635839E38C}"/>
                      </c:ext>
                    </c:extLst>
                  </c:dLbl>
                  <c:dLbl>
                    <c:idx val="4"/>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ln>
                              <a:noFill/>
                            </a:ln>
                            <a:solidFill>
                              <a:schemeClr val="accent3">
                                <a:lumMod val="60000"/>
                              </a:schemeClr>
                            </a:solidFill>
                            <a:latin typeface="+mn-lt"/>
                            <a:ea typeface="+mn-ea"/>
                            <a:cs typeface="+mn-cs"/>
                          </a:defRPr>
                        </a:pPr>
                        <a:endParaRPr lang="en-US"/>
                      </a:p>
                    </c:txPr>
                    <c:dLblPos val="outEnd"/>
                    <c:showLegendKey val="0"/>
                    <c:showVal val="0"/>
                    <c:showCatName val="1"/>
                    <c:showSerName val="0"/>
                    <c:showPercent val="1"/>
                    <c:showBubbleSize val="0"/>
                    <c:extLst xmlns:c15="http://schemas.microsoft.com/office/drawing/2012/chart">
                      <c:ext xmlns:c16="http://schemas.microsoft.com/office/drawing/2014/chart" uri="{C3380CC4-5D6E-409C-BE32-E72D297353CC}">
                        <c16:uniqueId val="{00000027-4223-43A1-BC9D-79635839E38C}"/>
                      </c:ext>
                    </c:extLst>
                  </c:dLbl>
                  <c:dLbl>
                    <c:idx val="5"/>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ln>
                              <a:noFill/>
                            </a:ln>
                            <a:solidFill>
                              <a:schemeClr val="accent5">
                                <a:lumMod val="60000"/>
                              </a:schemeClr>
                            </a:solidFill>
                            <a:latin typeface="+mn-lt"/>
                            <a:ea typeface="+mn-ea"/>
                            <a:cs typeface="+mn-cs"/>
                          </a:defRPr>
                        </a:pPr>
                        <a:endParaRPr lang="en-US"/>
                      </a:p>
                    </c:txPr>
                    <c:dLblPos val="outEnd"/>
                    <c:showLegendKey val="0"/>
                    <c:showVal val="0"/>
                    <c:showCatName val="1"/>
                    <c:showSerName val="0"/>
                    <c:showPercent val="1"/>
                    <c:showBubbleSize val="0"/>
                    <c:extLst xmlns:c15="http://schemas.microsoft.com/office/drawing/2012/chart">
                      <c:ext xmlns:c16="http://schemas.microsoft.com/office/drawing/2014/chart" uri="{C3380CC4-5D6E-409C-BE32-E72D297353CC}">
                        <c16:uniqueId val="{00000029-4223-43A1-BC9D-79635839E38C}"/>
                      </c:ext>
                    </c:extLst>
                  </c:dLbl>
                  <c:dLbl>
                    <c:idx val="6"/>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ln>
                              <a:noFill/>
                            </a:ln>
                            <a:solidFill>
                              <a:schemeClr val="accent1">
                                <a:lumMod val="80000"/>
                                <a:lumOff val="20000"/>
                              </a:schemeClr>
                            </a:solidFill>
                            <a:latin typeface="+mn-lt"/>
                            <a:ea typeface="+mn-ea"/>
                            <a:cs typeface="+mn-cs"/>
                          </a:defRPr>
                        </a:pPr>
                        <a:endParaRPr lang="en-US"/>
                      </a:p>
                    </c:txPr>
                    <c:dLblPos val="outEnd"/>
                    <c:showLegendKey val="0"/>
                    <c:showVal val="0"/>
                    <c:showCatName val="1"/>
                    <c:showSerName val="0"/>
                    <c:showPercent val="1"/>
                    <c:showBubbleSize val="0"/>
                    <c:extLst xmlns:c15="http://schemas.microsoft.com/office/drawing/2012/chart">
                      <c:ext xmlns:c16="http://schemas.microsoft.com/office/drawing/2014/chart" uri="{C3380CC4-5D6E-409C-BE32-E72D297353CC}">
                        <c16:uniqueId val="{0000002B-4223-43A1-BC9D-79635839E38C}"/>
                      </c:ext>
                    </c:extLst>
                  </c:dLbl>
                  <c:spPr>
                    <a:effectLst/>
                  </c:spPr>
                  <c:dLblPos val="outEnd"/>
                  <c:showLegendKey val="0"/>
                  <c:showVal val="0"/>
                  <c:showCatName val="1"/>
                  <c:showSerName val="0"/>
                  <c:showPercent val="1"/>
                  <c:showBubbleSize val="0"/>
                  <c:showLeaderLines val="0"/>
                  <c:extLst xmlns:c15="http://schemas.microsoft.com/office/drawing/2012/chart">
                    <c:ext xmlns:c15="http://schemas.microsoft.com/office/drawing/2012/chart" uri="{CE6537A1-D6FC-4f65-9D91-7224C49458BB}">
                      <c15:spPr xmlns:c15="http://schemas.microsoft.com/office/drawing/2012/chart">
                        <a:prstGeom prst="wedgeRectCallout">
                          <a:avLst/>
                        </a:prstGeom>
                        <a:noFill/>
                        <a:ln>
                          <a:noFill/>
                        </a:ln>
                      </c15:spPr>
                    </c:ext>
                  </c:extLst>
                </c:dLbls>
                <c:cat>
                  <c:strRef>
                    <c:extLst xmlns:c15="http://schemas.microsoft.com/office/drawing/2012/chart">
                      <c:ext xmlns:c15="http://schemas.microsoft.com/office/drawing/2012/chart" uri="{02D57815-91ED-43cb-92C2-25804820EDAC}">
                        <c15:formulaRef>
                          <c15:sqref>('Major Departments'!$A$24,'Major Departments'!$A$26,'Major Departments'!$A$28,'Major Departments'!$A$30,'Major Departments'!$A$32,'Major Departments'!$A$34,'Major Departments'!$A$36)</c15:sqref>
                        </c15:formulaRef>
                      </c:ext>
                    </c:extLst>
                    <c:strCache>
                      <c:ptCount val="7"/>
                      <c:pt idx="0">
                        <c:v>Needham Public Schools &amp; Minuteman</c:v>
                      </c:pt>
                      <c:pt idx="1">
                        <c:v>Needham Public Schools (IT)</c:v>
                      </c:pt>
                      <c:pt idx="2">
                        <c:v>Townwide Expenses</c:v>
                      </c:pt>
                      <c:pt idx="3">
                        <c:v>Public Safety</c:v>
                      </c:pt>
                      <c:pt idx="4">
                        <c:v>Public Facilities &amp; Public Works</c:v>
                      </c:pt>
                      <c:pt idx="5">
                        <c:v>General Government</c:v>
                      </c:pt>
                      <c:pt idx="6">
                        <c:v>Community Services</c:v>
                      </c:pt>
                    </c:strCache>
                  </c:strRef>
                </c:cat>
                <c:val>
                  <c:numRef>
                    <c:extLst xmlns:c15="http://schemas.microsoft.com/office/drawing/2012/chart">
                      <c:ext xmlns:c15="http://schemas.microsoft.com/office/drawing/2012/chart" uri="{02D57815-91ED-43cb-92C2-25804820EDAC}">
                        <c15:formulaRef>
                          <c15:sqref>('Major Departments'!$E$24,'Major Departments'!$E$26,'Major Departments'!$E$28,'Major Departments'!$E$30,'Major Departments'!$E$32,'Major Departments'!$E$34,'Major Departments'!$E$36)</c15:sqref>
                        </c15:formulaRef>
                      </c:ext>
                    </c:extLst>
                    <c:numCache>
                      <c:formatCode>General</c:formatCode>
                      <c:ptCount val="7"/>
                    </c:numCache>
                  </c:numRef>
                </c:val>
                <c:extLst xmlns:c15="http://schemas.microsoft.com/office/drawing/2012/chart">
                  <c:ext xmlns:c16="http://schemas.microsoft.com/office/drawing/2014/chart" uri="{C3380CC4-5D6E-409C-BE32-E72D297353CC}">
                    <c16:uniqueId val="{0000002C-4223-43A1-BC9D-79635839E38C}"/>
                  </c:ext>
                </c:extLst>
              </c15:ser>
            </c15:filteredPieSeries>
          </c:ext>
        </c:extLst>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tx1">
          <a:lumMod val="15000"/>
          <a:lumOff val="85000"/>
        </a:schemeClr>
      </a:solidFill>
      <a:round/>
    </a:ln>
    <a:effectLst/>
  </c:spPr>
  <c:txPr>
    <a:bodyPr/>
    <a:lstStyle/>
    <a:p>
      <a:pPr>
        <a:defRPr>
          <a:ln>
            <a:noFill/>
          </a:ln>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3077739" cy="468944"/>
          </a:xfrm>
          <a:prstGeom prst="rect">
            <a:avLst/>
          </a:prstGeom>
        </p:spPr>
        <p:txBody>
          <a:bodyPr vert="horz" lIns="93666" tIns="46833" rIns="93666" bIns="46833" rtlCol="0"/>
          <a:lstStyle>
            <a:lvl1pPr algn="l">
              <a:defRPr sz="1200"/>
            </a:lvl1pPr>
          </a:lstStyle>
          <a:p>
            <a:endParaRPr lang="en-US"/>
          </a:p>
        </p:txBody>
      </p:sp>
      <p:sp>
        <p:nvSpPr>
          <p:cNvPr id="3" name="Date Placeholder 2"/>
          <p:cNvSpPr>
            <a:spLocks noGrp="1"/>
          </p:cNvSpPr>
          <p:nvPr>
            <p:ph type="dt" sz="quarter" idx="1"/>
          </p:nvPr>
        </p:nvSpPr>
        <p:spPr>
          <a:xfrm>
            <a:off x="4023093" y="3"/>
            <a:ext cx="3077739" cy="468944"/>
          </a:xfrm>
          <a:prstGeom prst="rect">
            <a:avLst/>
          </a:prstGeom>
        </p:spPr>
        <p:txBody>
          <a:bodyPr vert="horz" lIns="93666" tIns="46833" rIns="93666" bIns="46833" rtlCol="0"/>
          <a:lstStyle>
            <a:lvl1pPr algn="r">
              <a:defRPr sz="1200"/>
            </a:lvl1pPr>
          </a:lstStyle>
          <a:p>
            <a:fld id="{D0B6A36D-D80A-4010-B7B8-031ACC5FD79D}" type="datetimeFigureOut">
              <a:rPr lang="en-US" smtClean="0"/>
              <a:t>5/13/2025</a:t>
            </a:fld>
            <a:endParaRPr lang="en-US"/>
          </a:p>
        </p:txBody>
      </p:sp>
      <p:sp>
        <p:nvSpPr>
          <p:cNvPr id="4" name="Footer Placeholder 3"/>
          <p:cNvSpPr>
            <a:spLocks noGrp="1"/>
          </p:cNvSpPr>
          <p:nvPr>
            <p:ph type="ftr" sz="quarter" idx="2"/>
          </p:nvPr>
        </p:nvSpPr>
        <p:spPr>
          <a:xfrm>
            <a:off x="0" y="8917932"/>
            <a:ext cx="3077739" cy="468944"/>
          </a:xfrm>
          <a:prstGeom prst="rect">
            <a:avLst/>
          </a:prstGeom>
        </p:spPr>
        <p:txBody>
          <a:bodyPr vert="horz" lIns="93666" tIns="46833" rIns="93666" bIns="46833" rtlCol="0" anchor="b"/>
          <a:lstStyle>
            <a:lvl1pPr algn="l">
              <a:defRPr sz="1200"/>
            </a:lvl1pPr>
          </a:lstStyle>
          <a:p>
            <a:endParaRPr lang="en-US"/>
          </a:p>
        </p:txBody>
      </p:sp>
      <p:sp>
        <p:nvSpPr>
          <p:cNvPr id="5" name="Slide Number Placeholder 4"/>
          <p:cNvSpPr>
            <a:spLocks noGrp="1"/>
          </p:cNvSpPr>
          <p:nvPr>
            <p:ph type="sldNum" sz="quarter" idx="3"/>
          </p:nvPr>
        </p:nvSpPr>
        <p:spPr>
          <a:xfrm>
            <a:off x="4023093" y="8917932"/>
            <a:ext cx="3077739" cy="468944"/>
          </a:xfrm>
          <a:prstGeom prst="rect">
            <a:avLst/>
          </a:prstGeom>
        </p:spPr>
        <p:txBody>
          <a:bodyPr vert="horz" lIns="93666" tIns="46833" rIns="93666" bIns="46833" rtlCol="0" anchor="b"/>
          <a:lstStyle>
            <a:lvl1pPr algn="r">
              <a:defRPr sz="1200"/>
            </a:lvl1pPr>
          </a:lstStyle>
          <a:p>
            <a:fld id="{D5D155FF-639D-4A01-BB07-8047B7A5354B}" type="slidenum">
              <a:rPr lang="en-US" smtClean="0"/>
              <a:t>‹#›</a:t>
            </a:fld>
            <a:endParaRPr lang="en-US"/>
          </a:p>
        </p:txBody>
      </p:sp>
    </p:spTree>
    <p:extLst>
      <p:ext uri="{BB962C8B-B14F-4D97-AF65-F5344CB8AC3E}">
        <p14:creationId xmlns:p14="http://schemas.microsoft.com/office/powerpoint/2010/main" val="17866580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77739" cy="469423"/>
          </a:xfrm>
          <a:prstGeom prst="rect">
            <a:avLst/>
          </a:prstGeom>
        </p:spPr>
        <p:txBody>
          <a:bodyPr vert="horz" lIns="93666" tIns="46833" rIns="93666" bIns="46833" rtlCol="0"/>
          <a:lstStyle>
            <a:lvl1pPr algn="l">
              <a:defRPr sz="1200"/>
            </a:lvl1pPr>
          </a:lstStyle>
          <a:p>
            <a:endParaRPr lang="en-US"/>
          </a:p>
        </p:txBody>
      </p:sp>
      <p:sp>
        <p:nvSpPr>
          <p:cNvPr id="3" name="Date Placeholder 2"/>
          <p:cNvSpPr>
            <a:spLocks noGrp="1"/>
          </p:cNvSpPr>
          <p:nvPr>
            <p:ph type="dt" idx="1"/>
          </p:nvPr>
        </p:nvSpPr>
        <p:spPr>
          <a:xfrm>
            <a:off x="4023093" y="2"/>
            <a:ext cx="3077739" cy="469423"/>
          </a:xfrm>
          <a:prstGeom prst="rect">
            <a:avLst/>
          </a:prstGeom>
        </p:spPr>
        <p:txBody>
          <a:bodyPr vert="horz" lIns="93666" tIns="46833" rIns="93666" bIns="46833" rtlCol="0"/>
          <a:lstStyle>
            <a:lvl1pPr algn="r">
              <a:defRPr sz="1200"/>
            </a:lvl1pPr>
          </a:lstStyle>
          <a:p>
            <a:fld id="{53719156-1860-4CD8-81AF-7CD2EDD27767}" type="datetimeFigureOut">
              <a:rPr lang="en-US" smtClean="0"/>
              <a:t>5/13/2025</a:t>
            </a:fld>
            <a:endParaRPr lang="en-US"/>
          </a:p>
        </p:txBody>
      </p:sp>
      <p:sp>
        <p:nvSpPr>
          <p:cNvPr id="4" name="Slide Image Placeholder 3"/>
          <p:cNvSpPr>
            <a:spLocks noGrp="1" noRot="1" noChangeAspect="1"/>
          </p:cNvSpPr>
          <p:nvPr>
            <p:ph type="sldImg" idx="2"/>
          </p:nvPr>
        </p:nvSpPr>
        <p:spPr>
          <a:xfrm>
            <a:off x="422275" y="703263"/>
            <a:ext cx="6257925" cy="3521075"/>
          </a:xfrm>
          <a:prstGeom prst="rect">
            <a:avLst/>
          </a:prstGeom>
          <a:noFill/>
          <a:ln w="12700">
            <a:solidFill>
              <a:prstClr val="black"/>
            </a:solidFill>
          </a:ln>
        </p:spPr>
        <p:txBody>
          <a:bodyPr vert="horz" lIns="93666" tIns="46833" rIns="93666" bIns="46833" rtlCol="0" anchor="ctr"/>
          <a:lstStyle/>
          <a:p>
            <a:endParaRPr lang="en-US"/>
          </a:p>
        </p:txBody>
      </p:sp>
      <p:sp>
        <p:nvSpPr>
          <p:cNvPr id="5" name="Notes Placeholder 4"/>
          <p:cNvSpPr>
            <a:spLocks noGrp="1"/>
          </p:cNvSpPr>
          <p:nvPr>
            <p:ph type="body" sz="quarter" idx="3"/>
          </p:nvPr>
        </p:nvSpPr>
        <p:spPr>
          <a:xfrm>
            <a:off x="710248" y="4459528"/>
            <a:ext cx="5681980" cy="4224815"/>
          </a:xfrm>
          <a:prstGeom prst="rect">
            <a:avLst/>
          </a:prstGeom>
        </p:spPr>
        <p:txBody>
          <a:bodyPr vert="horz" lIns="93666" tIns="46833" rIns="93666" bIns="4683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4"/>
            <a:ext cx="3077739" cy="469423"/>
          </a:xfrm>
          <a:prstGeom prst="rect">
            <a:avLst/>
          </a:prstGeom>
        </p:spPr>
        <p:txBody>
          <a:bodyPr vert="horz" lIns="93666" tIns="46833" rIns="93666" bIns="46833" rtlCol="0" anchor="b"/>
          <a:lstStyle>
            <a:lvl1pPr algn="l">
              <a:defRPr sz="1200"/>
            </a:lvl1pPr>
          </a:lstStyle>
          <a:p>
            <a:endParaRPr lang="en-US"/>
          </a:p>
        </p:txBody>
      </p:sp>
      <p:sp>
        <p:nvSpPr>
          <p:cNvPr id="7" name="Slide Number Placeholder 6"/>
          <p:cNvSpPr>
            <a:spLocks noGrp="1"/>
          </p:cNvSpPr>
          <p:nvPr>
            <p:ph type="sldNum" sz="quarter" idx="5"/>
          </p:nvPr>
        </p:nvSpPr>
        <p:spPr>
          <a:xfrm>
            <a:off x="4023093" y="8917424"/>
            <a:ext cx="3077739" cy="469423"/>
          </a:xfrm>
          <a:prstGeom prst="rect">
            <a:avLst/>
          </a:prstGeom>
        </p:spPr>
        <p:txBody>
          <a:bodyPr vert="horz" lIns="93666" tIns="46833" rIns="93666" bIns="46833" rtlCol="0" anchor="b"/>
          <a:lstStyle>
            <a:lvl1pPr algn="r">
              <a:defRPr sz="1200"/>
            </a:lvl1pPr>
          </a:lstStyle>
          <a:p>
            <a:fld id="{89DFE09F-F404-4CF5-9A07-8E5F9304314F}" type="slidenum">
              <a:rPr lang="en-US" smtClean="0"/>
              <a:t>‹#›</a:t>
            </a:fld>
            <a:endParaRPr lang="en-US"/>
          </a:p>
        </p:txBody>
      </p:sp>
    </p:spTree>
    <p:extLst>
      <p:ext uri="{BB962C8B-B14F-4D97-AF65-F5344CB8AC3E}">
        <p14:creationId xmlns:p14="http://schemas.microsoft.com/office/powerpoint/2010/main" val="3287435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04F255-6FB0-42C6-ADB6-69FDCE545634}"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8049921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010C40-6D6B-DFC8-5939-56EA71BB2A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401077-42A1-BEDD-B244-EAE2001F7F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C0B13B-8A8C-7944-AA9F-885DD541939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ACA277-446E-EE44-DD3B-B85E1AF0EA4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04F255-6FB0-42C6-ADB6-69FDCE545634}"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0823449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DFE09F-F404-4CF5-9A07-8E5F9304314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924304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A7A6CF-8EB1-4B58-8BF8-80F3628E6E15}" type="datetime1">
              <a:rPr lang="en-US" smtClean="0"/>
              <a:t>5/13/2025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568F9F-DADA-45C1-8D41-FA76354DCC21}" type="slidenum">
              <a:rPr lang="en-US" smtClean="0"/>
              <a:t>‹#›</a:t>
            </a:fld>
            <a:endParaRPr lang="en-US"/>
          </a:p>
        </p:txBody>
      </p:sp>
    </p:spTree>
    <p:extLst>
      <p:ext uri="{BB962C8B-B14F-4D97-AF65-F5344CB8AC3E}">
        <p14:creationId xmlns:p14="http://schemas.microsoft.com/office/powerpoint/2010/main" val="1932758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314524A-2AF4-48C7-9C99-65326032DA51}" type="datetime1">
              <a:rPr lang="en-US" smtClean="0"/>
              <a:t>5/13/2025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568F9F-DADA-45C1-8D41-FA76354DCC21}" type="slidenum">
              <a:rPr lang="en-US" smtClean="0"/>
              <a:t>‹#›</a:t>
            </a:fld>
            <a:endParaRPr lang="en-US"/>
          </a:p>
        </p:txBody>
      </p:sp>
    </p:spTree>
    <p:extLst>
      <p:ext uri="{BB962C8B-B14F-4D97-AF65-F5344CB8AC3E}">
        <p14:creationId xmlns:p14="http://schemas.microsoft.com/office/powerpoint/2010/main" val="2502225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FDCD80-EBA9-4294-ABB4-B3BC7D17B76B}" type="datetime1">
              <a:rPr lang="en-US" smtClean="0"/>
              <a:t>5/13/2025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568F9F-DADA-45C1-8D41-FA76354DCC21}" type="slidenum">
              <a:rPr lang="en-US" smtClean="0"/>
              <a:t>‹#›</a:t>
            </a:fld>
            <a:endParaRPr lang="en-US"/>
          </a:p>
        </p:txBody>
      </p:sp>
    </p:spTree>
    <p:extLst>
      <p:ext uri="{BB962C8B-B14F-4D97-AF65-F5344CB8AC3E}">
        <p14:creationId xmlns:p14="http://schemas.microsoft.com/office/powerpoint/2010/main" val="381864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978" y="2130426"/>
            <a:ext cx="7774425" cy="1470025"/>
          </a:xfrm>
        </p:spPr>
        <p:txBody>
          <a:bodyPr/>
          <a:lstStyle/>
          <a:p>
            <a:r>
              <a:rPr lang="en-US"/>
              <a:t>Click to edit Master title style</a:t>
            </a:r>
          </a:p>
        </p:txBody>
      </p:sp>
      <p:sp>
        <p:nvSpPr>
          <p:cNvPr id="3" name="Subtitle 2"/>
          <p:cNvSpPr>
            <a:spLocks noGrp="1"/>
          </p:cNvSpPr>
          <p:nvPr>
            <p:ph type="subTitle" idx="1"/>
          </p:nvPr>
        </p:nvSpPr>
        <p:spPr>
          <a:xfrm>
            <a:off x="1371957" y="3886200"/>
            <a:ext cx="6402467"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72E3000-85A4-4E15-A00B-5988DF462EAC}" type="datetime1">
              <a:rPr lang="en-US" smtClean="0"/>
              <a:t>5/13/2025</a:t>
            </a:fld>
            <a:endParaRPr lang="en-US"/>
          </a:p>
        </p:txBody>
      </p:sp>
      <p:sp>
        <p:nvSpPr>
          <p:cNvPr id="5" name="Footer Placeholder 4"/>
          <p:cNvSpPr>
            <a:spLocks noGrp="1"/>
          </p:cNvSpPr>
          <p:nvPr>
            <p:ph type="ftr" sz="quarter" idx="11"/>
          </p:nvPr>
        </p:nvSpPr>
        <p:spPr/>
        <p:txBody>
          <a:bodyPr/>
          <a:lstStyle/>
          <a:p>
            <a:r>
              <a:rPr lang="en-US"/>
              <a:t>Needham Finance Committee- May 2025 Annual Town Meeting</a:t>
            </a:r>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160652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D82A64-7ACC-450A-851D-C6B06C197D7D}" type="datetime1">
              <a:rPr lang="en-US" smtClean="0"/>
              <a:t>5/13/2025</a:t>
            </a:fld>
            <a:endParaRPr lang="en-US"/>
          </a:p>
        </p:txBody>
      </p:sp>
      <p:sp>
        <p:nvSpPr>
          <p:cNvPr id="5" name="Footer Placeholder 4"/>
          <p:cNvSpPr>
            <a:spLocks noGrp="1"/>
          </p:cNvSpPr>
          <p:nvPr>
            <p:ph type="ftr" sz="quarter" idx="11"/>
          </p:nvPr>
        </p:nvSpPr>
        <p:spPr/>
        <p:txBody>
          <a:bodyPr/>
          <a:lstStyle/>
          <a:p>
            <a:r>
              <a:rPr lang="en-US"/>
              <a:t>Needham Finance Committee- May 2025 Annual Town Meeting</a:t>
            </a:r>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7456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501" y="4406901"/>
            <a:ext cx="7774425"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501" y="2906713"/>
            <a:ext cx="7774425"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725F1B0-2B9A-4EFE-9877-F28311AA1944}" type="datetime1">
              <a:rPr lang="en-US" smtClean="0"/>
              <a:t>5/13/2025</a:t>
            </a:fld>
            <a:endParaRPr lang="en-US"/>
          </a:p>
        </p:txBody>
      </p:sp>
      <p:sp>
        <p:nvSpPr>
          <p:cNvPr id="5" name="Footer Placeholder 4"/>
          <p:cNvSpPr>
            <a:spLocks noGrp="1"/>
          </p:cNvSpPr>
          <p:nvPr>
            <p:ph type="ftr" sz="quarter" idx="11"/>
          </p:nvPr>
        </p:nvSpPr>
        <p:spPr/>
        <p:txBody>
          <a:bodyPr/>
          <a:lstStyle/>
          <a:p>
            <a:r>
              <a:rPr lang="en-US"/>
              <a:t>Needham Finance Committee- May 2025 Annual Town Meeting</a:t>
            </a:r>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3917669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319" y="1600201"/>
            <a:ext cx="403965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9411" y="1600201"/>
            <a:ext cx="403965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3427AE6-EC86-4649-8ABB-797E96764AA3}" type="datetime1">
              <a:rPr lang="en-US" smtClean="0"/>
              <a:t>5/13/2025</a:t>
            </a:fld>
            <a:endParaRPr lang="en-US"/>
          </a:p>
        </p:txBody>
      </p:sp>
      <p:sp>
        <p:nvSpPr>
          <p:cNvPr id="6" name="Footer Placeholder 5"/>
          <p:cNvSpPr>
            <a:spLocks noGrp="1"/>
          </p:cNvSpPr>
          <p:nvPr>
            <p:ph type="ftr" sz="quarter" idx="11"/>
          </p:nvPr>
        </p:nvSpPr>
        <p:spPr/>
        <p:txBody>
          <a:bodyPr/>
          <a:lstStyle/>
          <a:p>
            <a:r>
              <a:rPr lang="en-US"/>
              <a:t>Needham Finance Committee- May 2025 Annual Town Meeting</a:t>
            </a:r>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3845975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319" y="1535113"/>
            <a:ext cx="404124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319" y="2174875"/>
            <a:ext cx="404124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6235" y="1535113"/>
            <a:ext cx="404282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6235" y="2174875"/>
            <a:ext cx="404282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29FF201-0F7D-47BA-9E78-FDAA978C1DFD}" type="datetime1">
              <a:rPr lang="en-US" smtClean="0"/>
              <a:t>5/13/2025</a:t>
            </a:fld>
            <a:endParaRPr lang="en-US"/>
          </a:p>
        </p:txBody>
      </p:sp>
      <p:sp>
        <p:nvSpPr>
          <p:cNvPr id="8" name="Footer Placeholder 7"/>
          <p:cNvSpPr>
            <a:spLocks noGrp="1"/>
          </p:cNvSpPr>
          <p:nvPr>
            <p:ph type="ftr" sz="quarter" idx="11"/>
          </p:nvPr>
        </p:nvSpPr>
        <p:spPr/>
        <p:txBody>
          <a:bodyPr/>
          <a:lstStyle/>
          <a:p>
            <a:r>
              <a:rPr lang="en-US"/>
              <a:t>Needham Finance Committee- May 2025 Annual Town Meeting</a:t>
            </a:r>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0343490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59FF4C-CC54-4741-9847-9EA95D74C7F0}" type="datetime1">
              <a:rPr lang="en-US" smtClean="0"/>
              <a:t>5/13/2025</a:t>
            </a:fld>
            <a:endParaRPr lang="en-US"/>
          </a:p>
        </p:txBody>
      </p:sp>
      <p:sp>
        <p:nvSpPr>
          <p:cNvPr id="4" name="Footer Placeholder 3"/>
          <p:cNvSpPr>
            <a:spLocks noGrp="1"/>
          </p:cNvSpPr>
          <p:nvPr>
            <p:ph type="ftr" sz="quarter" idx="11"/>
          </p:nvPr>
        </p:nvSpPr>
        <p:spPr/>
        <p:txBody>
          <a:bodyPr/>
          <a:lstStyle/>
          <a:p>
            <a:r>
              <a:rPr lang="en-US"/>
              <a:t>Needham Finance Committee- May 2025 Annual Town Meeting</a:t>
            </a:r>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664931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A7A8CE-FF1B-48E8-AA51-10F8BD5B9B45}" type="datetime1">
              <a:rPr lang="en-US" smtClean="0"/>
              <a:t>5/13/2025</a:t>
            </a:fld>
            <a:endParaRPr lang="en-US"/>
          </a:p>
        </p:txBody>
      </p:sp>
      <p:sp>
        <p:nvSpPr>
          <p:cNvPr id="3" name="Footer Placeholder 2"/>
          <p:cNvSpPr>
            <a:spLocks noGrp="1"/>
          </p:cNvSpPr>
          <p:nvPr>
            <p:ph type="ftr" sz="quarter" idx="11"/>
          </p:nvPr>
        </p:nvSpPr>
        <p:spPr/>
        <p:txBody>
          <a:bodyPr/>
          <a:lstStyle/>
          <a:p>
            <a:r>
              <a:rPr lang="en-US"/>
              <a:t>Needham Finance Committee- May 2025 Annual Town Meeting</a:t>
            </a:r>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967528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319" y="273050"/>
            <a:ext cx="3009097"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981" y="273051"/>
            <a:ext cx="511308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319" y="1435101"/>
            <a:ext cx="3009097"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F9B906-FF75-4429-B126-109FCEB1AC2E}" type="datetime1">
              <a:rPr lang="en-US" smtClean="0"/>
              <a:t>5/13/2025</a:t>
            </a:fld>
            <a:endParaRPr lang="en-US"/>
          </a:p>
        </p:txBody>
      </p:sp>
      <p:sp>
        <p:nvSpPr>
          <p:cNvPr id="6" name="Footer Placeholder 5"/>
          <p:cNvSpPr>
            <a:spLocks noGrp="1"/>
          </p:cNvSpPr>
          <p:nvPr>
            <p:ph type="ftr" sz="quarter" idx="11"/>
          </p:nvPr>
        </p:nvSpPr>
        <p:spPr/>
        <p:txBody>
          <a:bodyPr/>
          <a:lstStyle/>
          <a:p>
            <a:r>
              <a:rPr lang="en-US"/>
              <a:t>Needham Finance Committee- May 2025 Annual Town Meeting</a:t>
            </a:r>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543706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4B107E-FC9D-40F0-BDF1-72C590446B1B}" type="datetime1">
              <a:rPr lang="en-US" smtClean="0"/>
              <a:t>5/13/2025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568F9F-DADA-45C1-8D41-FA76354DCC21}" type="slidenum">
              <a:rPr lang="en-US" smtClean="0"/>
              <a:t>‹#›</a:t>
            </a:fld>
            <a:endParaRPr lang="en-US"/>
          </a:p>
        </p:txBody>
      </p:sp>
    </p:spTree>
    <p:extLst>
      <p:ext uri="{BB962C8B-B14F-4D97-AF65-F5344CB8AC3E}">
        <p14:creationId xmlns:p14="http://schemas.microsoft.com/office/powerpoint/2010/main" val="379873161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755" y="4800600"/>
            <a:ext cx="5487829"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755" y="612775"/>
            <a:ext cx="5487829"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755" y="5367338"/>
            <a:ext cx="5487829"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8C4BEE2-EC18-4FF7-B516-B18EE0E85E06}" type="datetime1">
              <a:rPr lang="en-US" smtClean="0"/>
              <a:t>5/13/2025</a:t>
            </a:fld>
            <a:endParaRPr lang="en-US"/>
          </a:p>
        </p:txBody>
      </p:sp>
      <p:sp>
        <p:nvSpPr>
          <p:cNvPr id="6" name="Footer Placeholder 5"/>
          <p:cNvSpPr>
            <a:spLocks noGrp="1"/>
          </p:cNvSpPr>
          <p:nvPr>
            <p:ph type="ftr" sz="quarter" idx="11"/>
          </p:nvPr>
        </p:nvSpPr>
        <p:spPr/>
        <p:txBody>
          <a:bodyPr/>
          <a:lstStyle/>
          <a:p>
            <a:r>
              <a:rPr lang="en-US"/>
              <a:t>Needham Finance Committee- May 2025 Annual Town Meeting</a:t>
            </a:r>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59963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EF181B9-BEEB-485F-82EB-6E67D4C043F8}" type="datetime1">
              <a:rPr lang="en-US" smtClean="0"/>
              <a:t>5/13/2025</a:t>
            </a:fld>
            <a:endParaRPr lang="en-US"/>
          </a:p>
        </p:txBody>
      </p:sp>
      <p:sp>
        <p:nvSpPr>
          <p:cNvPr id="5" name="Footer Placeholder 4"/>
          <p:cNvSpPr>
            <a:spLocks noGrp="1"/>
          </p:cNvSpPr>
          <p:nvPr>
            <p:ph type="ftr" sz="quarter" idx="11"/>
          </p:nvPr>
        </p:nvSpPr>
        <p:spPr/>
        <p:txBody>
          <a:bodyPr/>
          <a:lstStyle/>
          <a:p>
            <a:r>
              <a:rPr lang="en-US"/>
              <a:t>Needham Finance Committee- May 2025 Annual Town Meeting</a:t>
            </a:r>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281924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1127" y="274639"/>
            <a:ext cx="2057936"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319" y="274639"/>
            <a:ext cx="6021368"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072837-CC84-4B4B-96C8-60B9C3E70441}" type="datetime1">
              <a:rPr lang="en-US" smtClean="0"/>
              <a:t>5/13/2025</a:t>
            </a:fld>
            <a:endParaRPr lang="en-US"/>
          </a:p>
        </p:txBody>
      </p:sp>
      <p:sp>
        <p:nvSpPr>
          <p:cNvPr id="5" name="Footer Placeholder 4"/>
          <p:cNvSpPr>
            <a:spLocks noGrp="1"/>
          </p:cNvSpPr>
          <p:nvPr>
            <p:ph type="ftr" sz="quarter" idx="11"/>
          </p:nvPr>
        </p:nvSpPr>
        <p:spPr/>
        <p:txBody>
          <a:bodyPr/>
          <a:lstStyle/>
          <a:p>
            <a:r>
              <a:rPr lang="en-US"/>
              <a:t>Needham Finance Committee- May 2025 Annual Town Meeting</a:t>
            </a:r>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8686864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F3D57-F2B9-2DBB-C770-E59CD8015A2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3706B03-4D09-D227-2F81-B3122CCD55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EA6B480-B900-713E-D300-D5C25AF3D957}"/>
              </a:ext>
            </a:extLst>
          </p:cNvPr>
          <p:cNvSpPr>
            <a:spLocks noGrp="1"/>
          </p:cNvSpPr>
          <p:nvPr>
            <p:ph type="dt" sz="half" idx="10"/>
          </p:nvPr>
        </p:nvSpPr>
        <p:spPr/>
        <p:txBody>
          <a:bodyPr/>
          <a:lstStyle/>
          <a:p>
            <a:fld id="{C19CEC8A-A8DA-4186-9EEE-798A20171623}" type="datetime1">
              <a:rPr lang="en-US" smtClean="0"/>
              <a:t>5/13/2025</a:t>
            </a:fld>
            <a:endParaRPr lang="en-US"/>
          </a:p>
        </p:txBody>
      </p:sp>
      <p:sp>
        <p:nvSpPr>
          <p:cNvPr id="5" name="Footer Placeholder 4">
            <a:extLst>
              <a:ext uri="{FF2B5EF4-FFF2-40B4-BE49-F238E27FC236}">
                <a16:creationId xmlns:a16="http://schemas.microsoft.com/office/drawing/2014/main" id="{A2BFF256-5939-4B0B-C3B0-FAAF482DD4FE}"/>
              </a:ext>
            </a:extLst>
          </p:cNvPr>
          <p:cNvSpPr>
            <a:spLocks noGrp="1"/>
          </p:cNvSpPr>
          <p:nvPr>
            <p:ph type="ftr" sz="quarter" idx="11"/>
          </p:nvPr>
        </p:nvSpPr>
        <p:spPr/>
        <p:txBody>
          <a:bodyPr/>
          <a:lstStyle/>
          <a:p>
            <a:r>
              <a:rPr lang="en-US"/>
              <a:t>Needham Finance Committee- May 2025 Annual Town Meeting</a:t>
            </a:r>
          </a:p>
        </p:txBody>
      </p:sp>
      <p:sp>
        <p:nvSpPr>
          <p:cNvPr id="6" name="Slide Number Placeholder 5">
            <a:extLst>
              <a:ext uri="{FF2B5EF4-FFF2-40B4-BE49-F238E27FC236}">
                <a16:creationId xmlns:a16="http://schemas.microsoft.com/office/drawing/2014/main" id="{DC82B01E-61E3-2438-CF98-EA237AC837A1}"/>
              </a:ext>
            </a:extLst>
          </p:cNvPr>
          <p:cNvSpPr>
            <a:spLocks noGrp="1"/>
          </p:cNvSpPr>
          <p:nvPr>
            <p:ph type="sldNum" sz="quarter" idx="12"/>
          </p:nvPr>
        </p:nvSpPr>
        <p:spPr/>
        <p:txBody>
          <a:bodyPr/>
          <a:lstStyle/>
          <a:p>
            <a:fld id="{CF52F150-1D05-43B1-9BE9-570B21882082}" type="slidenum">
              <a:rPr lang="en-US" smtClean="0"/>
              <a:t>‹#›</a:t>
            </a:fld>
            <a:endParaRPr lang="en-US"/>
          </a:p>
        </p:txBody>
      </p:sp>
    </p:spTree>
    <p:extLst>
      <p:ext uri="{BB962C8B-B14F-4D97-AF65-F5344CB8AC3E}">
        <p14:creationId xmlns:p14="http://schemas.microsoft.com/office/powerpoint/2010/main" val="21022713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D8397-3EB9-6F05-58CC-E2C98B61985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F2127A-B878-2F08-A8EC-8FA46A20EED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6D2DC9-A964-9E34-B6B5-452AA49BF6D5}"/>
              </a:ext>
            </a:extLst>
          </p:cNvPr>
          <p:cNvSpPr>
            <a:spLocks noGrp="1"/>
          </p:cNvSpPr>
          <p:nvPr>
            <p:ph type="dt" sz="half" idx="10"/>
          </p:nvPr>
        </p:nvSpPr>
        <p:spPr/>
        <p:txBody>
          <a:bodyPr/>
          <a:lstStyle/>
          <a:p>
            <a:fld id="{D84A79D9-F04D-41B2-8DF8-1D080D3BC251}" type="datetime1">
              <a:rPr lang="en-US" smtClean="0"/>
              <a:t>5/13/2025</a:t>
            </a:fld>
            <a:endParaRPr lang="en-US"/>
          </a:p>
        </p:txBody>
      </p:sp>
      <p:sp>
        <p:nvSpPr>
          <p:cNvPr id="5" name="Footer Placeholder 4">
            <a:extLst>
              <a:ext uri="{FF2B5EF4-FFF2-40B4-BE49-F238E27FC236}">
                <a16:creationId xmlns:a16="http://schemas.microsoft.com/office/drawing/2014/main" id="{B9F09A52-5C79-5F9E-E5BF-C1C009C412DA}"/>
              </a:ext>
            </a:extLst>
          </p:cNvPr>
          <p:cNvSpPr>
            <a:spLocks noGrp="1"/>
          </p:cNvSpPr>
          <p:nvPr>
            <p:ph type="ftr" sz="quarter" idx="11"/>
          </p:nvPr>
        </p:nvSpPr>
        <p:spPr/>
        <p:txBody>
          <a:bodyPr/>
          <a:lstStyle/>
          <a:p>
            <a:r>
              <a:rPr lang="en-US"/>
              <a:t>Needham Finance Committee- May 2025 Annual Town Meeting</a:t>
            </a:r>
          </a:p>
        </p:txBody>
      </p:sp>
      <p:sp>
        <p:nvSpPr>
          <p:cNvPr id="6" name="Slide Number Placeholder 5">
            <a:extLst>
              <a:ext uri="{FF2B5EF4-FFF2-40B4-BE49-F238E27FC236}">
                <a16:creationId xmlns:a16="http://schemas.microsoft.com/office/drawing/2014/main" id="{A22EC8EF-08E3-ECA6-1824-F003ED135188}"/>
              </a:ext>
            </a:extLst>
          </p:cNvPr>
          <p:cNvSpPr>
            <a:spLocks noGrp="1"/>
          </p:cNvSpPr>
          <p:nvPr>
            <p:ph type="sldNum" sz="quarter" idx="12"/>
          </p:nvPr>
        </p:nvSpPr>
        <p:spPr/>
        <p:txBody>
          <a:bodyPr/>
          <a:lstStyle/>
          <a:p>
            <a:fld id="{CF52F150-1D05-43B1-9BE9-570B21882082}" type="slidenum">
              <a:rPr lang="en-US" smtClean="0"/>
              <a:t>‹#›</a:t>
            </a:fld>
            <a:endParaRPr lang="en-US"/>
          </a:p>
        </p:txBody>
      </p:sp>
    </p:spTree>
    <p:extLst>
      <p:ext uri="{BB962C8B-B14F-4D97-AF65-F5344CB8AC3E}">
        <p14:creationId xmlns:p14="http://schemas.microsoft.com/office/powerpoint/2010/main" val="249688328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22032A-E4C9-7519-D7D9-C57975F29FE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59D0191-5CD0-D3FB-F44D-9D9C3EDEA75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922EB9E-93F6-C7FF-1A1E-37C5D8C3EE2E}"/>
              </a:ext>
            </a:extLst>
          </p:cNvPr>
          <p:cNvSpPr>
            <a:spLocks noGrp="1"/>
          </p:cNvSpPr>
          <p:nvPr>
            <p:ph type="dt" sz="half" idx="10"/>
          </p:nvPr>
        </p:nvSpPr>
        <p:spPr/>
        <p:txBody>
          <a:bodyPr/>
          <a:lstStyle/>
          <a:p>
            <a:fld id="{51A2B97F-3735-4BCF-AEC5-4DAF54FA3F87}" type="datetime1">
              <a:rPr lang="en-US" smtClean="0"/>
              <a:t>5/13/2025</a:t>
            </a:fld>
            <a:endParaRPr lang="en-US"/>
          </a:p>
        </p:txBody>
      </p:sp>
      <p:sp>
        <p:nvSpPr>
          <p:cNvPr id="5" name="Footer Placeholder 4">
            <a:extLst>
              <a:ext uri="{FF2B5EF4-FFF2-40B4-BE49-F238E27FC236}">
                <a16:creationId xmlns:a16="http://schemas.microsoft.com/office/drawing/2014/main" id="{8A0A53C0-4A75-2561-2B42-E50C45A22381}"/>
              </a:ext>
            </a:extLst>
          </p:cNvPr>
          <p:cNvSpPr>
            <a:spLocks noGrp="1"/>
          </p:cNvSpPr>
          <p:nvPr>
            <p:ph type="ftr" sz="quarter" idx="11"/>
          </p:nvPr>
        </p:nvSpPr>
        <p:spPr/>
        <p:txBody>
          <a:bodyPr/>
          <a:lstStyle/>
          <a:p>
            <a:r>
              <a:rPr lang="en-US"/>
              <a:t>Needham Finance Committee- May 2025 Annual Town Meeting</a:t>
            </a:r>
          </a:p>
        </p:txBody>
      </p:sp>
      <p:sp>
        <p:nvSpPr>
          <p:cNvPr id="6" name="Slide Number Placeholder 5">
            <a:extLst>
              <a:ext uri="{FF2B5EF4-FFF2-40B4-BE49-F238E27FC236}">
                <a16:creationId xmlns:a16="http://schemas.microsoft.com/office/drawing/2014/main" id="{947CBB40-0EA5-CFAE-6BF2-EC0A52B47B6B}"/>
              </a:ext>
            </a:extLst>
          </p:cNvPr>
          <p:cNvSpPr>
            <a:spLocks noGrp="1"/>
          </p:cNvSpPr>
          <p:nvPr>
            <p:ph type="sldNum" sz="quarter" idx="12"/>
          </p:nvPr>
        </p:nvSpPr>
        <p:spPr/>
        <p:txBody>
          <a:bodyPr/>
          <a:lstStyle/>
          <a:p>
            <a:fld id="{CF52F150-1D05-43B1-9BE9-570B21882082}" type="slidenum">
              <a:rPr lang="en-US" smtClean="0"/>
              <a:t>‹#›</a:t>
            </a:fld>
            <a:endParaRPr lang="en-US"/>
          </a:p>
        </p:txBody>
      </p:sp>
    </p:spTree>
    <p:extLst>
      <p:ext uri="{BB962C8B-B14F-4D97-AF65-F5344CB8AC3E}">
        <p14:creationId xmlns:p14="http://schemas.microsoft.com/office/powerpoint/2010/main" val="47829712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AF533-84DB-B1F7-C0CC-29B99D3F874A}"/>
              </a:ext>
            </a:extLst>
          </p:cNvPr>
          <p:cNvSpPr>
            <a:spLocks noGrp="1"/>
          </p:cNvSpPr>
          <p:nvPr>
            <p:ph type="title"/>
          </p:nvPr>
        </p:nvSpPr>
        <p:spPr/>
        <p:txBody>
          <a:bodyPr/>
          <a:lstStyle>
            <a:lvl1pPr>
              <a:defRPr>
                <a:solidFill>
                  <a:srgbClr val="002060"/>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F85EB0E-BA8C-2FE6-8B9D-2115CF810260}"/>
              </a:ext>
            </a:extLst>
          </p:cNvPr>
          <p:cNvSpPr>
            <a:spLocks noGrp="1"/>
          </p:cNvSpPr>
          <p:nvPr>
            <p:ph sz="half" idx="1"/>
          </p:nvPr>
        </p:nvSpPr>
        <p:spPr>
          <a:xfrm>
            <a:off x="838200" y="1825625"/>
            <a:ext cx="5181600" cy="4351338"/>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B5B50A3-F370-42D1-CA88-79CB8ADA8485}"/>
              </a:ext>
            </a:extLst>
          </p:cNvPr>
          <p:cNvSpPr>
            <a:spLocks noGrp="1"/>
          </p:cNvSpPr>
          <p:nvPr>
            <p:ph sz="half" idx="2"/>
          </p:nvPr>
        </p:nvSpPr>
        <p:spPr>
          <a:xfrm>
            <a:off x="6172200" y="1825625"/>
            <a:ext cx="5181600" cy="4351338"/>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BFE927F8-9CF4-2F68-E677-2C6A59B2CB74}"/>
              </a:ext>
            </a:extLst>
          </p:cNvPr>
          <p:cNvSpPr>
            <a:spLocks noGrp="1"/>
          </p:cNvSpPr>
          <p:nvPr>
            <p:ph type="dt" sz="half" idx="10"/>
          </p:nvPr>
        </p:nvSpPr>
        <p:spPr>
          <a:xfrm>
            <a:off x="0" y="6492875"/>
            <a:ext cx="4558554" cy="365125"/>
          </a:xfrm>
        </p:spPr>
        <p:txBody>
          <a:bodyPr/>
          <a:lstStyle>
            <a:lvl1pPr>
              <a:defRPr/>
            </a:lvl1pPr>
          </a:lstStyle>
          <a:p>
            <a:r>
              <a:rPr lang="en-US"/>
              <a:t>Needham Finance Committee- May 2025  Annual Town Meeting</a:t>
            </a:r>
            <a:endParaRPr lang="en-US" dirty="0"/>
          </a:p>
        </p:txBody>
      </p:sp>
      <p:sp>
        <p:nvSpPr>
          <p:cNvPr id="7" name="Slide Number Placeholder 6">
            <a:extLst>
              <a:ext uri="{FF2B5EF4-FFF2-40B4-BE49-F238E27FC236}">
                <a16:creationId xmlns:a16="http://schemas.microsoft.com/office/drawing/2014/main" id="{38C9B493-B7AE-3323-505C-8B7C382BCEF9}"/>
              </a:ext>
            </a:extLst>
          </p:cNvPr>
          <p:cNvSpPr>
            <a:spLocks noGrp="1"/>
          </p:cNvSpPr>
          <p:nvPr>
            <p:ph type="sldNum" sz="quarter" idx="12"/>
          </p:nvPr>
        </p:nvSpPr>
        <p:spPr/>
        <p:txBody>
          <a:bodyPr/>
          <a:lstStyle/>
          <a:p>
            <a:fld id="{CF52F150-1D05-43B1-9BE9-570B21882082}" type="slidenum">
              <a:rPr lang="en-US" smtClean="0"/>
              <a:t>‹#›</a:t>
            </a:fld>
            <a:endParaRPr lang="en-US"/>
          </a:p>
        </p:txBody>
      </p:sp>
    </p:spTree>
    <p:extLst>
      <p:ext uri="{BB962C8B-B14F-4D97-AF65-F5344CB8AC3E}">
        <p14:creationId xmlns:p14="http://schemas.microsoft.com/office/powerpoint/2010/main" val="214193466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63D7C-01ED-B18B-599B-AA756D0F15C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F05AEB3-DD8C-1A44-B67F-BC5899F254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0A2289-6D90-6F90-4321-991CBE3A89D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215470-D5A0-276F-A756-77A7356D12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E7241FE-5ABE-302D-C9B9-9A3AEE643D7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3B65F98-1677-313E-9784-0A5DA86497E5}"/>
              </a:ext>
            </a:extLst>
          </p:cNvPr>
          <p:cNvSpPr>
            <a:spLocks noGrp="1"/>
          </p:cNvSpPr>
          <p:nvPr>
            <p:ph type="dt" sz="half" idx="10"/>
          </p:nvPr>
        </p:nvSpPr>
        <p:spPr/>
        <p:txBody>
          <a:bodyPr/>
          <a:lstStyle/>
          <a:p>
            <a:fld id="{0FFE76D6-9767-4EAD-99AF-1D40421FF6AA}" type="datetime1">
              <a:rPr lang="en-US" smtClean="0"/>
              <a:t>5/13/2025</a:t>
            </a:fld>
            <a:endParaRPr lang="en-US"/>
          </a:p>
        </p:txBody>
      </p:sp>
      <p:sp>
        <p:nvSpPr>
          <p:cNvPr id="8" name="Footer Placeholder 7">
            <a:extLst>
              <a:ext uri="{FF2B5EF4-FFF2-40B4-BE49-F238E27FC236}">
                <a16:creationId xmlns:a16="http://schemas.microsoft.com/office/drawing/2014/main" id="{D30ABD49-9C11-F287-6218-4B3AB30901AE}"/>
              </a:ext>
            </a:extLst>
          </p:cNvPr>
          <p:cNvSpPr>
            <a:spLocks noGrp="1"/>
          </p:cNvSpPr>
          <p:nvPr>
            <p:ph type="ftr" sz="quarter" idx="11"/>
          </p:nvPr>
        </p:nvSpPr>
        <p:spPr/>
        <p:txBody>
          <a:bodyPr/>
          <a:lstStyle/>
          <a:p>
            <a:r>
              <a:rPr lang="en-US"/>
              <a:t>Needham Finance Committee- May 2025 Annual Town Meeting</a:t>
            </a:r>
          </a:p>
        </p:txBody>
      </p:sp>
      <p:sp>
        <p:nvSpPr>
          <p:cNvPr id="9" name="Slide Number Placeholder 8">
            <a:extLst>
              <a:ext uri="{FF2B5EF4-FFF2-40B4-BE49-F238E27FC236}">
                <a16:creationId xmlns:a16="http://schemas.microsoft.com/office/drawing/2014/main" id="{635EF8F2-C8AA-92DA-1DAC-A4BB5A19AFDF}"/>
              </a:ext>
            </a:extLst>
          </p:cNvPr>
          <p:cNvSpPr>
            <a:spLocks noGrp="1"/>
          </p:cNvSpPr>
          <p:nvPr>
            <p:ph type="sldNum" sz="quarter" idx="12"/>
          </p:nvPr>
        </p:nvSpPr>
        <p:spPr/>
        <p:txBody>
          <a:bodyPr/>
          <a:lstStyle/>
          <a:p>
            <a:fld id="{CF52F150-1D05-43B1-9BE9-570B21882082}" type="slidenum">
              <a:rPr lang="en-US" smtClean="0"/>
              <a:t>‹#›</a:t>
            </a:fld>
            <a:endParaRPr lang="en-US"/>
          </a:p>
        </p:txBody>
      </p:sp>
    </p:spTree>
    <p:extLst>
      <p:ext uri="{BB962C8B-B14F-4D97-AF65-F5344CB8AC3E}">
        <p14:creationId xmlns:p14="http://schemas.microsoft.com/office/powerpoint/2010/main" val="23550986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E2B93-1E56-A6F7-B582-AA66C97C6E92}"/>
              </a:ext>
            </a:extLst>
          </p:cNvPr>
          <p:cNvSpPr>
            <a:spLocks noGrp="1"/>
          </p:cNvSpPr>
          <p:nvPr>
            <p:ph type="title"/>
          </p:nvPr>
        </p:nvSpPr>
        <p:spPr/>
        <p:txBody>
          <a:bodyPr/>
          <a:lstStyle>
            <a:lvl1pPr>
              <a:defRPr>
                <a:solidFill>
                  <a:srgbClr val="002060"/>
                </a:solidFill>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1062D5C7-E36A-C4CB-6EDC-890BB101D8FC}"/>
              </a:ext>
            </a:extLst>
          </p:cNvPr>
          <p:cNvSpPr>
            <a:spLocks noGrp="1"/>
          </p:cNvSpPr>
          <p:nvPr>
            <p:ph type="dt" sz="half" idx="10"/>
          </p:nvPr>
        </p:nvSpPr>
        <p:spPr/>
        <p:txBody>
          <a:bodyPr/>
          <a:lstStyle/>
          <a:p>
            <a:fld id="{2AAF8C96-D20A-4585-86F9-2273EEACE6A3}" type="datetime1">
              <a:rPr lang="en-US" smtClean="0"/>
              <a:t>5/13/2025</a:t>
            </a:fld>
            <a:endParaRPr lang="en-US"/>
          </a:p>
        </p:txBody>
      </p:sp>
      <p:sp>
        <p:nvSpPr>
          <p:cNvPr id="4" name="Footer Placeholder 3">
            <a:extLst>
              <a:ext uri="{FF2B5EF4-FFF2-40B4-BE49-F238E27FC236}">
                <a16:creationId xmlns:a16="http://schemas.microsoft.com/office/drawing/2014/main" id="{170BA7D4-CADA-3E6C-3BF1-0017DD5AEBF4}"/>
              </a:ext>
            </a:extLst>
          </p:cNvPr>
          <p:cNvSpPr>
            <a:spLocks noGrp="1"/>
          </p:cNvSpPr>
          <p:nvPr>
            <p:ph type="ftr" sz="quarter" idx="11"/>
          </p:nvPr>
        </p:nvSpPr>
        <p:spPr/>
        <p:txBody>
          <a:bodyPr/>
          <a:lstStyle/>
          <a:p>
            <a:r>
              <a:rPr lang="en-US"/>
              <a:t>Needham Finance Committee- May 2025 Annual Town Meeting</a:t>
            </a:r>
          </a:p>
        </p:txBody>
      </p:sp>
      <p:sp>
        <p:nvSpPr>
          <p:cNvPr id="5" name="Slide Number Placeholder 4">
            <a:extLst>
              <a:ext uri="{FF2B5EF4-FFF2-40B4-BE49-F238E27FC236}">
                <a16:creationId xmlns:a16="http://schemas.microsoft.com/office/drawing/2014/main" id="{9AEC3A9F-51DD-A60D-E901-57B430B08CAE}"/>
              </a:ext>
            </a:extLst>
          </p:cNvPr>
          <p:cNvSpPr>
            <a:spLocks noGrp="1"/>
          </p:cNvSpPr>
          <p:nvPr>
            <p:ph type="sldNum" sz="quarter" idx="12"/>
          </p:nvPr>
        </p:nvSpPr>
        <p:spPr/>
        <p:txBody>
          <a:bodyPr/>
          <a:lstStyle/>
          <a:p>
            <a:fld id="{CF52F150-1D05-43B1-9BE9-570B21882082}" type="slidenum">
              <a:rPr lang="en-US" smtClean="0"/>
              <a:t>‹#›</a:t>
            </a:fld>
            <a:endParaRPr lang="en-US"/>
          </a:p>
        </p:txBody>
      </p:sp>
    </p:spTree>
    <p:extLst>
      <p:ext uri="{BB962C8B-B14F-4D97-AF65-F5344CB8AC3E}">
        <p14:creationId xmlns:p14="http://schemas.microsoft.com/office/powerpoint/2010/main" val="33328441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397AFE1-70C3-883F-D07B-FA3EDACABB64}"/>
              </a:ext>
            </a:extLst>
          </p:cNvPr>
          <p:cNvSpPr>
            <a:spLocks noGrp="1"/>
          </p:cNvSpPr>
          <p:nvPr>
            <p:ph type="dt" sz="half" idx="10"/>
          </p:nvPr>
        </p:nvSpPr>
        <p:spPr/>
        <p:txBody>
          <a:bodyPr/>
          <a:lstStyle/>
          <a:p>
            <a:fld id="{1744171E-236F-47AA-B655-2C84AEE614CD}" type="datetime1">
              <a:rPr lang="en-US" smtClean="0"/>
              <a:t>5/13/2025</a:t>
            </a:fld>
            <a:endParaRPr lang="en-US"/>
          </a:p>
        </p:txBody>
      </p:sp>
      <p:sp>
        <p:nvSpPr>
          <p:cNvPr id="3" name="Footer Placeholder 2">
            <a:extLst>
              <a:ext uri="{FF2B5EF4-FFF2-40B4-BE49-F238E27FC236}">
                <a16:creationId xmlns:a16="http://schemas.microsoft.com/office/drawing/2014/main" id="{ECDCF688-4B4F-34F5-A376-616785562B20}"/>
              </a:ext>
            </a:extLst>
          </p:cNvPr>
          <p:cNvSpPr>
            <a:spLocks noGrp="1"/>
          </p:cNvSpPr>
          <p:nvPr>
            <p:ph type="ftr" sz="quarter" idx="11"/>
          </p:nvPr>
        </p:nvSpPr>
        <p:spPr/>
        <p:txBody>
          <a:bodyPr/>
          <a:lstStyle/>
          <a:p>
            <a:r>
              <a:rPr lang="en-US"/>
              <a:t>Needham Finance Committee- May 2025 Annual Town Meeting</a:t>
            </a:r>
          </a:p>
        </p:txBody>
      </p:sp>
      <p:sp>
        <p:nvSpPr>
          <p:cNvPr id="4" name="Slide Number Placeholder 3">
            <a:extLst>
              <a:ext uri="{FF2B5EF4-FFF2-40B4-BE49-F238E27FC236}">
                <a16:creationId xmlns:a16="http://schemas.microsoft.com/office/drawing/2014/main" id="{E27B4FAF-9A02-D6A6-1B5A-512E5C529DA8}"/>
              </a:ext>
            </a:extLst>
          </p:cNvPr>
          <p:cNvSpPr>
            <a:spLocks noGrp="1"/>
          </p:cNvSpPr>
          <p:nvPr>
            <p:ph type="sldNum" sz="quarter" idx="12"/>
          </p:nvPr>
        </p:nvSpPr>
        <p:spPr/>
        <p:txBody>
          <a:bodyPr/>
          <a:lstStyle/>
          <a:p>
            <a:fld id="{CF52F150-1D05-43B1-9BE9-570B21882082}" type="slidenum">
              <a:rPr lang="en-US" smtClean="0"/>
              <a:t>‹#›</a:t>
            </a:fld>
            <a:endParaRPr lang="en-US"/>
          </a:p>
        </p:txBody>
      </p:sp>
    </p:spTree>
    <p:extLst>
      <p:ext uri="{BB962C8B-B14F-4D97-AF65-F5344CB8AC3E}">
        <p14:creationId xmlns:p14="http://schemas.microsoft.com/office/powerpoint/2010/main" val="392442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AE3880-9862-4EC8-ABD9-DAE7B4D55194}" type="datetime1">
              <a:rPr lang="en-US" smtClean="0"/>
              <a:t>5/13/2025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568F9F-DADA-45C1-8D41-FA76354DCC21}" type="slidenum">
              <a:rPr lang="en-US" smtClean="0"/>
              <a:t>‹#›</a:t>
            </a:fld>
            <a:endParaRPr lang="en-US"/>
          </a:p>
        </p:txBody>
      </p:sp>
    </p:spTree>
    <p:extLst>
      <p:ext uri="{BB962C8B-B14F-4D97-AF65-F5344CB8AC3E}">
        <p14:creationId xmlns:p14="http://schemas.microsoft.com/office/powerpoint/2010/main" val="421738069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34D54-5FE4-F885-4779-3DECE39246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78641D2-738F-E230-1A3C-26A5B6CC47E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02FF692-B0D5-8618-DCDA-CE616A0626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4C90CB3-38FB-53A4-15F1-01C3756C38FB}"/>
              </a:ext>
            </a:extLst>
          </p:cNvPr>
          <p:cNvSpPr>
            <a:spLocks noGrp="1"/>
          </p:cNvSpPr>
          <p:nvPr>
            <p:ph type="dt" sz="half" idx="10"/>
          </p:nvPr>
        </p:nvSpPr>
        <p:spPr/>
        <p:txBody>
          <a:bodyPr/>
          <a:lstStyle/>
          <a:p>
            <a:fld id="{EABEB5CF-7B60-450C-B812-80FE19FF2711}" type="datetime1">
              <a:rPr lang="en-US" smtClean="0"/>
              <a:t>5/13/2025</a:t>
            </a:fld>
            <a:endParaRPr lang="en-US"/>
          </a:p>
        </p:txBody>
      </p:sp>
      <p:sp>
        <p:nvSpPr>
          <p:cNvPr id="6" name="Footer Placeholder 5">
            <a:extLst>
              <a:ext uri="{FF2B5EF4-FFF2-40B4-BE49-F238E27FC236}">
                <a16:creationId xmlns:a16="http://schemas.microsoft.com/office/drawing/2014/main" id="{916BE789-CB61-F45A-ED21-948E0C73B105}"/>
              </a:ext>
            </a:extLst>
          </p:cNvPr>
          <p:cNvSpPr>
            <a:spLocks noGrp="1"/>
          </p:cNvSpPr>
          <p:nvPr>
            <p:ph type="ftr" sz="quarter" idx="11"/>
          </p:nvPr>
        </p:nvSpPr>
        <p:spPr/>
        <p:txBody>
          <a:bodyPr/>
          <a:lstStyle/>
          <a:p>
            <a:r>
              <a:rPr lang="en-US"/>
              <a:t>Needham Finance Committee- May 2025 Annual Town Meeting</a:t>
            </a:r>
          </a:p>
        </p:txBody>
      </p:sp>
      <p:sp>
        <p:nvSpPr>
          <p:cNvPr id="7" name="Slide Number Placeholder 6">
            <a:extLst>
              <a:ext uri="{FF2B5EF4-FFF2-40B4-BE49-F238E27FC236}">
                <a16:creationId xmlns:a16="http://schemas.microsoft.com/office/drawing/2014/main" id="{5E03D346-A401-8EC6-EFFD-A6AD8B8FFABC}"/>
              </a:ext>
            </a:extLst>
          </p:cNvPr>
          <p:cNvSpPr>
            <a:spLocks noGrp="1"/>
          </p:cNvSpPr>
          <p:nvPr>
            <p:ph type="sldNum" sz="quarter" idx="12"/>
          </p:nvPr>
        </p:nvSpPr>
        <p:spPr/>
        <p:txBody>
          <a:bodyPr/>
          <a:lstStyle/>
          <a:p>
            <a:fld id="{CF52F150-1D05-43B1-9BE9-570B21882082}" type="slidenum">
              <a:rPr lang="en-US" smtClean="0"/>
              <a:t>‹#›</a:t>
            </a:fld>
            <a:endParaRPr lang="en-US"/>
          </a:p>
        </p:txBody>
      </p:sp>
    </p:spTree>
    <p:extLst>
      <p:ext uri="{BB962C8B-B14F-4D97-AF65-F5344CB8AC3E}">
        <p14:creationId xmlns:p14="http://schemas.microsoft.com/office/powerpoint/2010/main" val="225507262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CFA9D-F193-0FB1-942D-00081DD84F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E8F715D-BB22-581F-6E4C-92E7B7E71D3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E66F455E-F6B5-1F4B-BF7E-1AB3D01FDE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9479EA-79F2-01C5-0823-957AE2A15657}"/>
              </a:ext>
            </a:extLst>
          </p:cNvPr>
          <p:cNvSpPr>
            <a:spLocks noGrp="1"/>
          </p:cNvSpPr>
          <p:nvPr>
            <p:ph type="dt" sz="half" idx="10"/>
          </p:nvPr>
        </p:nvSpPr>
        <p:spPr/>
        <p:txBody>
          <a:bodyPr/>
          <a:lstStyle/>
          <a:p>
            <a:fld id="{13BBA585-6F6A-43B4-A359-5AF72B63B854}" type="datetime1">
              <a:rPr lang="en-US" smtClean="0"/>
              <a:t>5/13/2025</a:t>
            </a:fld>
            <a:endParaRPr lang="en-US"/>
          </a:p>
        </p:txBody>
      </p:sp>
      <p:sp>
        <p:nvSpPr>
          <p:cNvPr id="6" name="Footer Placeholder 5">
            <a:extLst>
              <a:ext uri="{FF2B5EF4-FFF2-40B4-BE49-F238E27FC236}">
                <a16:creationId xmlns:a16="http://schemas.microsoft.com/office/drawing/2014/main" id="{FA667E26-48E1-A2CC-24AC-56A9FA36C304}"/>
              </a:ext>
            </a:extLst>
          </p:cNvPr>
          <p:cNvSpPr>
            <a:spLocks noGrp="1"/>
          </p:cNvSpPr>
          <p:nvPr>
            <p:ph type="ftr" sz="quarter" idx="11"/>
          </p:nvPr>
        </p:nvSpPr>
        <p:spPr/>
        <p:txBody>
          <a:bodyPr/>
          <a:lstStyle/>
          <a:p>
            <a:r>
              <a:rPr lang="en-US"/>
              <a:t>Needham Finance Committee- May 2025 Annual Town Meeting</a:t>
            </a:r>
          </a:p>
        </p:txBody>
      </p:sp>
      <p:sp>
        <p:nvSpPr>
          <p:cNvPr id="7" name="Slide Number Placeholder 6">
            <a:extLst>
              <a:ext uri="{FF2B5EF4-FFF2-40B4-BE49-F238E27FC236}">
                <a16:creationId xmlns:a16="http://schemas.microsoft.com/office/drawing/2014/main" id="{CE568C0B-5AF9-381B-E662-8A0C01146F93}"/>
              </a:ext>
            </a:extLst>
          </p:cNvPr>
          <p:cNvSpPr>
            <a:spLocks noGrp="1"/>
          </p:cNvSpPr>
          <p:nvPr>
            <p:ph type="sldNum" sz="quarter" idx="12"/>
          </p:nvPr>
        </p:nvSpPr>
        <p:spPr/>
        <p:txBody>
          <a:bodyPr/>
          <a:lstStyle/>
          <a:p>
            <a:fld id="{CF52F150-1D05-43B1-9BE9-570B21882082}" type="slidenum">
              <a:rPr lang="en-US" smtClean="0"/>
              <a:t>‹#›</a:t>
            </a:fld>
            <a:endParaRPr lang="en-US"/>
          </a:p>
        </p:txBody>
      </p:sp>
    </p:spTree>
    <p:extLst>
      <p:ext uri="{BB962C8B-B14F-4D97-AF65-F5344CB8AC3E}">
        <p14:creationId xmlns:p14="http://schemas.microsoft.com/office/powerpoint/2010/main" val="352745807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BD4E37-F80E-DE67-513B-62C2E0BB3D0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80FFD76-84FE-3372-6266-2EF085E0DFB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E2344B-4767-F955-939E-3ADF4C991FE1}"/>
              </a:ext>
            </a:extLst>
          </p:cNvPr>
          <p:cNvSpPr>
            <a:spLocks noGrp="1"/>
          </p:cNvSpPr>
          <p:nvPr>
            <p:ph type="dt" sz="half" idx="10"/>
          </p:nvPr>
        </p:nvSpPr>
        <p:spPr/>
        <p:txBody>
          <a:bodyPr/>
          <a:lstStyle/>
          <a:p>
            <a:fld id="{CF47D3A4-FDD7-4930-B5FE-7D3D83460D56}" type="datetime1">
              <a:rPr lang="en-US" smtClean="0"/>
              <a:t>5/13/2025</a:t>
            </a:fld>
            <a:endParaRPr lang="en-US"/>
          </a:p>
        </p:txBody>
      </p:sp>
      <p:sp>
        <p:nvSpPr>
          <p:cNvPr id="5" name="Footer Placeholder 4">
            <a:extLst>
              <a:ext uri="{FF2B5EF4-FFF2-40B4-BE49-F238E27FC236}">
                <a16:creationId xmlns:a16="http://schemas.microsoft.com/office/drawing/2014/main" id="{406C1D77-3D37-CA62-8964-37924A353F58}"/>
              </a:ext>
            </a:extLst>
          </p:cNvPr>
          <p:cNvSpPr>
            <a:spLocks noGrp="1"/>
          </p:cNvSpPr>
          <p:nvPr>
            <p:ph type="ftr" sz="quarter" idx="11"/>
          </p:nvPr>
        </p:nvSpPr>
        <p:spPr/>
        <p:txBody>
          <a:bodyPr/>
          <a:lstStyle/>
          <a:p>
            <a:r>
              <a:rPr lang="en-US"/>
              <a:t>Needham Finance Committee- May 2025 Annual Town Meeting</a:t>
            </a:r>
          </a:p>
        </p:txBody>
      </p:sp>
      <p:sp>
        <p:nvSpPr>
          <p:cNvPr id="6" name="Slide Number Placeholder 5">
            <a:extLst>
              <a:ext uri="{FF2B5EF4-FFF2-40B4-BE49-F238E27FC236}">
                <a16:creationId xmlns:a16="http://schemas.microsoft.com/office/drawing/2014/main" id="{1CFDB92E-8FC6-EBCC-BD92-0EACF75D0A9E}"/>
              </a:ext>
            </a:extLst>
          </p:cNvPr>
          <p:cNvSpPr>
            <a:spLocks noGrp="1"/>
          </p:cNvSpPr>
          <p:nvPr>
            <p:ph type="sldNum" sz="quarter" idx="12"/>
          </p:nvPr>
        </p:nvSpPr>
        <p:spPr/>
        <p:txBody>
          <a:bodyPr/>
          <a:lstStyle/>
          <a:p>
            <a:fld id="{CF52F150-1D05-43B1-9BE9-570B21882082}" type="slidenum">
              <a:rPr lang="en-US" smtClean="0"/>
              <a:t>‹#›</a:t>
            </a:fld>
            <a:endParaRPr lang="en-US"/>
          </a:p>
        </p:txBody>
      </p:sp>
    </p:spTree>
    <p:extLst>
      <p:ext uri="{BB962C8B-B14F-4D97-AF65-F5344CB8AC3E}">
        <p14:creationId xmlns:p14="http://schemas.microsoft.com/office/powerpoint/2010/main" val="253172534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760B787-F54C-90E7-817C-20D6D3345A2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04B1C32-6715-E0E7-4915-73264703906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3A5BDA-C80A-F613-61D3-D0ABE6707509}"/>
              </a:ext>
            </a:extLst>
          </p:cNvPr>
          <p:cNvSpPr>
            <a:spLocks noGrp="1"/>
          </p:cNvSpPr>
          <p:nvPr>
            <p:ph type="dt" sz="half" idx="10"/>
          </p:nvPr>
        </p:nvSpPr>
        <p:spPr/>
        <p:txBody>
          <a:bodyPr/>
          <a:lstStyle/>
          <a:p>
            <a:fld id="{B3C40979-68B8-4E46-874D-603F8CA74BC7}" type="datetime1">
              <a:rPr lang="en-US" smtClean="0"/>
              <a:t>5/13/2025</a:t>
            </a:fld>
            <a:endParaRPr lang="en-US"/>
          </a:p>
        </p:txBody>
      </p:sp>
      <p:sp>
        <p:nvSpPr>
          <p:cNvPr id="5" name="Footer Placeholder 4">
            <a:extLst>
              <a:ext uri="{FF2B5EF4-FFF2-40B4-BE49-F238E27FC236}">
                <a16:creationId xmlns:a16="http://schemas.microsoft.com/office/drawing/2014/main" id="{658C2FEB-9D9B-6F15-24AE-3D199C7CD66C}"/>
              </a:ext>
            </a:extLst>
          </p:cNvPr>
          <p:cNvSpPr>
            <a:spLocks noGrp="1"/>
          </p:cNvSpPr>
          <p:nvPr>
            <p:ph type="ftr" sz="quarter" idx="11"/>
          </p:nvPr>
        </p:nvSpPr>
        <p:spPr/>
        <p:txBody>
          <a:bodyPr/>
          <a:lstStyle/>
          <a:p>
            <a:r>
              <a:rPr lang="en-US"/>
              <a:t>Needham Finance Committee- May 2025 Annual Town Meeting</a:t>
            </a:r>
          </a:p>
        </p:txBody>
      </p:sp>
      <p:sp>
        <p:nvSpPr>
          <p:cNvPr id="6" name="Slide Number Placeholder 5">
            <a:extLst>
              <a:ext uri="{FF2B5EF4-FFF2-40B4-BE49-F238E27FC236}">
                <a16:creationId xmlns:a16="http://schemas.microsoft.com/office/drawing/2014/main" id="{33398A9A-0AC5-889B-DAD9-1186B3BBD7FC}"/>
              </a:ext>
            </a:extLst>
          </p:cNvPr>
          <p:cNvSpPr>
            <a:spLocks noGrp="1"/>
          </p:cNvSpPr>
          <p:nvPr>
            <p:ph type="sldNum" sz="quarter" idx="12"/>
          </p:nvPr>
        </p:nvSpPr>
        <p:spPr/>
        <p:txBody>
          <a:bodyPr/>
          <a:lstStyle/>
          <a:p>
            <a:fld id="{CF52F150-1D05-43B1-9BE9-570B21882082}" type="slidenum">
              <a:rPr lang="en-US" smtClean="0"/>
              <a:t>‹#›</a:t>
            </a:fld>
            <a:endParaRPr lang="en-US"/>
          </a:p>
        </p:txBody>
      </p:sp>
    </p:spTree>
    <p:extLst>
      <p:ext uri="{BB962C8B-B14F-4D97-AF65-F5344CB8AC3E}">
        <p14:creationId xmlns:p14="http://schemas.microsoft.com/office/powerpoint/2010/main" val="326795089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978" y="2130426"/>
            <a:ext cx="7774425" cy="1470025"/>
          </a:xfrm>
        </p:spPr>
        <p:txBody>
          <a:bodyPr/>
          <a:lstStyle/>
          <a:p>
            <a:r>
              <a:rPr lang="en-US"/>
              <a:t>Click to edit Master title style</a:t>
            </a:r>
          </a:p>
        </p:txBody>
      </p:sp>
      <p:sp>
        <p:nvSpPr>
          <p:cNvPr id="3" name="Subtitle 2"/>
          <p:cNvSpPr>
            <a:spLocks noGrp="1"/>
          </p:cNvSpPr>
          <p:nvPr>
            <p:ph type="subTitle" idx="1"/>
          </p:nvPr>
        </p:nvSpPr>
        <p:spPr>
          <a:xfrm>
            <a:off x="1371957" y="3886200"/>
            <a:ext cx="6402467"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72E3000-85A4-4E15-A00B-5988DF462EAC}" type="datetime1">
              <a:rPr lang="en-US" smtClean="0"/>
              <a:t>5/13/2025</a:t>
            </a:fld>
            <a:endParaRPr lang="en-US"/>
          </a:p>
        </p:txBody>
      </p:sp>
      <p:sp>
        <p:nvSpPr>
          <p:cNvPr id="5" name="Footer Placeholder 4"/>
          <p:cNvSpPr>
            <a:spLocks noGrp="1"/>
          </p:cNvSpPr>
          <p:nvPr>
            <p:ph type="ftr" sz="quarter" idx="11"/>
          </p:nvPr>
        </p:nvSpPr>
        <p:spPr/>
        <p:txBody>
          <a:bodyPr/>
          <a:lstStyle/>
          <a:p>
            <a:r>
              <a:rPr lang="en-US"/>
              <a:t>Needham Finance Committee- May 2025 Annual Town Meeting</a:t>
            </a:r>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99792486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D82A64-7ACC-450A-851D-C6B06C197D7D}" type="datetime1">
              <a:rPr lang="en-US" smtClean="0"/>
              <a:t>5/13/2025</a:t>
            </a:fld>
            <a:endParaRPr lang="en-US"/>
          </a:p>
        </p:txBody>
      </p:sp>
      <p:sp>
        <p:nvSpPr>
          <p:cNvPr id="5" name="Footer Placeholder 4"/>
          <p:cNvSpPr>
            <a:spLocks noGrp="1"/>
          </p:cNvSpPr>
          <p:nvPr>
            <p:ph type="ftr" sz="quarter" idx="11"/>
          </p:nvPr>
        </p:nvSpPr>
        <p:spPr/>
        <p:txBody>
          <a:bodyPr/>
          <a:lstStyle/>
          <a:p>
            <a:r>
              <a:rPr lang="en-US"/>
              <a:t>Needham Finance Committee- May 2025 Annual Town Meeting</a:t>
            </a:r>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12965800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501" y="4406901"/>
            <a:ext cx="7774425"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501" y="2906713"/>
            <a:ext cx="7774425"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725F1B0-2B9A-4EFE-9877-F28311AA1944}" type="datetime1">
              <a:rPr lang="en-US" smtClean="0"/>
              <a:t>5/13/2025</a:t>
            </a:fld>
            <a:endParaRPr lang="en-US"/>
          </a:p>
        </p:txBody>
      </p:sp>
      <p:sp>
        <p:nvSpPr>
          <p:cNvPr id="5" name="Footer Placeholder 4"/>
          <p:cNvSpPr>
            <a:spLocks noGrp="1"/>
          </p:cNvSpPr>
          <p:nvPr>
            <p:ph type="ftr" sz="quarter" idx="11"/>
          </p:nvPr>
        </p:nvSpPr>
        <p:spPr/>
        <p:txBody>
          <a:bodyPr/>
          <a:lstStyle/>
          <a:p>
            <a:r>
              <a:rPr lang="en-US"/>
              <a:t>Needham Finance Committee- May 2025 Annual Town Meeting</a:t>
            </a:r>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29989104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319" y="1600201"/>
            <a:ext cx="403965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9411" y="1600201"/>
            <a:ext cx="403965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3427AE6-EC86-4649-8ABB-797E96764AA3}" type="datetime1">
              <a:rPr lang="en-US" smtClean="0"/>
              <a:t>5/13/2025</a:t>
            </a:fld>
            <a:endParaRPr lang="en-US"/>
          </a:p>
        </p:txBody>
      </p:sp>
      <p:sp>
        <p:nvSpPr>
          <p:cNvPr id="6" name="Footer Placeholder 5"/>
          <p:cNvSpPr>
            <a:spLocks noGrp="1"/>
          </p:cNvSpPr>
          <p:nvPr>
            <p:ph type="ftr" sz="quarter" idx="11"/>
          </p:nvPr>
        </p:nvSpPr>
        <p:spPr/>
        <p:txBody>
          <a:bodyPr/>
          <a:lstStyle/>
          <a:p>
            <a:r>
              <a:rPr lang="en-US"/>
              <a:t>Needham Finance Committee- May 2025 Annual Town Meeting</a:t>
            </a:r>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47311837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319" y="1535113"/>
            <a:ext cx="404124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319" y="2174875"/>
            <a:ext cx="404124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6235" y="1535113"/>
            <a:ext cx="404282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6235" y="2174875"/>
            <a:ext cx="404282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29FF201-0F7D-47BA-9E78-FDAA978C1DFD}" type="datetime1">
              <a:rPr lang="en-US" smtClean="0"/>
              <a:t>5/13/2025</a:t>
            </a:fld>
            <a:endParaRPr lang="en-US"/>
          </a:p>
        </p:txBody>
      </p:sp>
      <p:sp>
        <p:nvSpPr>
          <p:cNvPr id="8" name="Footer Placeholder 7"/>
          <p:cNvSpPr>
            <a:spLocks noGrp="1"/>
          </p:cNvSpPr>
          <p:nvPr>
            <p:ph type="ftr" sz="quarter" idx="11"/>
          </p:nvPr>
        </p:nvSpPr>
        <p:spPr/>
        <p:txBody>
          <a:bodyPr/>
          <a:lstStyle/>
          <a:p>
            <a:r>
              <a:rPr lang="en-US"/>
              <a:t>Needham Finance Committee- May 2025 Annual Town Meeting</a:t>
            </a:r>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92246008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59FF4C-CC54-4741-9847-9EA95D74C7F0}" type="datetime1">
              <a:rPr lang="en-US" smtClean="0"/>
              <a:t>5/13/2025</a:t>
            </a:fld>
            <a:endParaRPr lang="en-US"/>
          </a:p>
        </p:txBody>
      </p:sp>
      <p:sp>
        <p:nvSpPr>
          <p:cNvPr id="4" name="Footer Placeholder 3"/>
          <p:cNvSpPr>
            <a:spLocks noGrp="1"/>
          </p:cNvSpPr>
          <p:nvPr>
            <p:ph type="ftr" sz="quarter" idx="11"/>
          </p:nvPr>
        </p:nvSpPr>
        <p:spPr/>
        <p:txBody>
          <a:bodyPr/>
          <a:lstStyle/>
          <a:p>
            <a:r>
              <a:rPr lang="en-US"/>
              <a:t>Needham Finance Committee- May 2025 Annual Town Meeting</a:t>
            </a:r>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03619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1F6E36B-F41F-4F76-8780-F83C0C5D9040}" type="datetime1">
              <a:rPr lang="en-US" smtClean="0"/>
              <a:t>5/13/2025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568F9F-DADA-45C1-8D41-FA76354DCC21}" type="slidenum">
              <a:rPr lang="en-US" smtClean="0"/>
              <a:t>‹#›</a:t>
            </a:fld>
            <a:endParaRPr lang="en-US"/>
          </a:p>
        </p:txBody>
      </p:sp>
    </p:spTree>
    <p:extLst>
      <p:ext uri="{BB962C8B-B14F-4D97-AF65-F5344CB8AC3E}">
        <p14:creationId xmlns:p14="http://schemas.microsoft.com/office/powerpoint/2010/main" val="252179567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A7A8CE-FF1B-48E8-AA51-10F8BD5B9B45}" type="datetime1">
              <a:rPr lang="en-US" smtClean="0"/>
              <a:t>5/13/2025</a:t>
            </a:fld>
            <a:endParaRPr lang="en-US"/>
          </a:p>
        </p:txBody>
      </p:sp>
      <p:sp>
        <p:nvSpPr>
          <p:cNvPr id="3" name="Footer Placeholder 2"/>
          <p:cNvSpPr>
            <a:spLocks noGrp="1"/>
          </p:cNvSpPr>
          <p:nvPr>
            <p:ph type="ftr" sz="quarter" idx="11"/>
          </p:nvPr>
        </p:nvSpPr>
        <p:spPr/>
        <p:txBody>
          <a:bodyPr/>
          <a:lstStyle/>
          <a:p>
            <a:r>
              <a:rPr lang="en-US"/>
              <a:t>Needham Finance Committee- May 2025 Annual Town Meeting</a:t>
            </a:r>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08235634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319" y="273050"/>
            <a:ext cx="3009097"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981" y="273051"/>
            <a:ext cx="511308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319" y="1435101"/>
            <a:ext cx="3009097"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F9B906-FF75-4429-B126-109FCEB1AC2E}" type="datetime1">
              <a:rPr lang="en-US" smtClean="0"/>
              <a:t>5/13/2025</a:t>
            </a:fld>
            <a:endParaRPr lang="en-US"/>
          </a:p>
        </p:txBody>
      </p:sp>
      <p:sp>
        <p:nvSpPr>
          <p:cNvPr id="6" name="Footer Placeholder 5"/>
          <p:cNvSpPr>
            <a:spLocks noGrp="1"/>
          </p:cNvSpPr>
          <p:nvPr>
            <p:ph type="ftr" sz="quarter" idx="11"/>
          </p:nvPr>
        </p:nvSpPr>
        <p:spPr/>
        <p:txBody>
          <a:bodyPr/>
          <a:lstStyle/>
          <a:p>
            <a:r>
              <a:rPr lang="en-US"/>
              <a:t>Needham Finance Committee- May 2025 Annual Town Meeting</a:t>
            </a:r>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01565557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755" y="4800600"/>
            <a:ext cx="5487829"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755" y="612775"/>
            <a:ext cx="5487829"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755" y="5367338"/>
            <a:ext cx="5487829"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8C4BEE2-EC18-4FF7-B516-B18EE0E85E06}" type="datetime1">
              <a:rPr lang="en-US" smtClean="0"/>
              <a:t>5/13/2025</a:t>
            </a:fld>
            <a:endParaRPr lang="en-US"/>
          </a:p>
        </p:txBody>
      </p:sp>
      <p:sp>
        <p:nvSpPr>
          <p:cNvPr id="6" name="Footer Placeholder 5"/>
          <p:cNvSpPr>
            <a:spLocks noGrp="1"/>
          </p:cNvSpPr>
          <p:nvPr>
            <p:ph type="ftr" sz="quarter" idx="11"/>
          </p:nvPr>
        </p:nvSpPr>
        <p:spPr/>
        <p:txBody>
          <a:bodyPr/>
          <a:lstStyle/>
          <a:p>
            <a:r>
              <a:rPr lang="en-US"/>
              <a:t>Needham Finance Committee- May 2025 Annual Town Meeting</a:t>
            </a:r>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55851424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EF181B9-BEEB-485F-82EB-6E67D4C043F8}" type="datetime1">
              <a:rPr lang="en-US" smtClean="0"/>
              <a:t>5/13/2025</a:t>
            </a:fld>
            <a:endParaRPr lang="en-US"/>
          </a:p>
        </p:txBody>
      </p:sp>
      <p:sp>
        <p:nvSpPr>
          <p:cNvPr id="5" name="Footer Placeholder 4"/>
          <p:cNvSpPr>
            <a:spLocks noGrp="1"/>
          </p:cNvSpPr>
          <p:nvPr>
            <p:ph type="ftr" sz="quarter" idx="11"/>
          </p:nvPr>
        </p:nvSpPr>
        <p:spPr/>
        <p:txBody>
          <a:bodyPr/>
          <a:lstStyle/>
          <a:p>
            <a:r>
              <a:rPr lang="en-US"/>
              <a:t>Needham Finance Committee- May 2025 Annual Town Meeting</a:t>
            </a:r>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79953395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1127" y="274639"/>
            <a:ext cx="2057936"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319" y="274639"/>
            <a:ext cx="6021368"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072837-CC84-4B4B-96C8-60B9C3E70441}" type="datetime1">
              <a:rPr lang="en-US" smtClean="0"/>
              <a:t>5/13/2025</a:t>
            </a:fld>
            <a:endParaRPr lang="en-US"/>
          </a:p>
        </p:txBody>
      </p:sp>
      <p:sp>
        <p:nvSpPr>
          <p:cNvPr id="5" name="Footer Placeholder 4"/>
          <p:cNvSpPr>
            <a:spLocks noGrp="1"/>
          </p:cNvSpPr>
          <p:nvPr>
            <p:ph type="ftr" sz="quarter" idx="11"/>
          </p:nvPr>
        </p:nvSpPr>
        <p:spPr/>
        <p:txBody>
          <a:bodyPr/>
          <a:lstStyle/>
          <a:p>
            <a:r>
              <a:rPr lang="en-US"/>
              <a:t>Needham Finance Committee- May 2025 Annual Town Meeting</a:t>
            </a:r>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38106909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C7B428E-B73A-40A4-9880-879A981C7758}" type="datetime1">
              <a:rPr lang="en-US" smtClean="0"/>
              <a:t>5/13/2025</a:t>
            </a:fld>
            <a:endParaRPr lang="en-US"/>
          </a:p>
        </p:txBody>
      </p:sp>
      <p:sp>
        <p:nvSpPr>
          <p:cNvPr id="5" name="Footer Placeholder 4"/>
          <p:cNvSpPr>
            <a:spLocks noGrp="1"/>
          </p:cNvSpPr>
          <p:nvPr>
            <p:ph type="ftr" sz="quarter" idx="11"/>
          </p:nvPr>
        </p:nvSpPr>
        <p:spPr/>
        <p:txBody>
          <a:bodyPr/>
          <a:lstStyle/>
          <a:p>
            <a:r>
              <a:rPr lang="en-US"/>
              <a:t>Needham Finance Committee- May 2025 Annual Town Meeting</a:t>
            </a:r>
          </a:p>
        </p:txBody>
      </p:sp>
      <p:sp>
        <p:nvSpPr>
          <p:cNvPr id="6" name="Slide Number Placeholder 5"/>
          <p:cNvSpPr>
            <a:spLocks noGrp="1"/>
          </p:cNvSpPr>
          <p:nvPr>
            <p:ph type="sldNum" sz="quarter" idx="12"/>
          </p:nvPr>
        </p:nvSpPr>
        <p:spPr/>
        <p:txBody>
          <a:bodyPr/>
          <a:lstStyle/>
          <a:p>
            <a:fld id="{17568F9F-DADA-45C1-8D41-FA76354DCC21}" type="slidenum">
              <a:rPr lang="en-US" smtClean="0"/>
              <a:t>‹#›</a:t>
            </a:fld>
            <a:endParaRPr lang="en-US"/>
          </a:p>
        </p:txBody>
      </p:sp>
    </p:spTree>
    <p:extLst>
      <p:ext uri="{BB962C8B-B14F-4D97-AF65-F5344CB8AC3E}">
        <p14:creationId xmlns:p14="http://schemas.microsoft.com/office/powerpoint/2010/main" val="288596379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FF92A5-6D75-4C9B-A175-E2282914D87F}" type="datetime1">
              <a:rPr lang="en-US" smtClean="0"/>
              <a:t>5/13/2025</a:t>
            </a:fld>
            <a:endParaRPr lang="en-US"/>
          </a:p>
        </p:txBody>
      </p:sp>
      <p:sp>
        <p:nvSpPr>
          <p:cNvPr id="5" name="Footer Placeholder 4"/>
          <p:cNvSpPr>
            <a:spLocks noGrp="1"/>
          </p:cNvSpPr>
          <p:nvPr>
            <p:ph type="ftr" sz="quarter" idx="11"/>
          </p:nvPr>
        </p:nvSpPr>
        <p:spPr/>
        <p:txBody>
          <a:bodyPr/>
          <a:lstStyle/>
          <a:p>
            <a:r>
              <a:rPr lang="en-US"/>
              <a:t>Needham Finance Committee- May 2025 Annual Town Meeting</a:t>
            </a:r>
          </a:p>
        </p:txBody>
      </p:sp>
      <p:sp>
        <p:nvSpPr>
          <p:cNvPr id="6" name="Slide Number Placeholder 5"/>
          <p:cNvSpPr>
            <a:spLocks noGrp="1"/>
          </p:cNvSpPr>
          <p:nvPr>
            <p:ph type="sldNum" sz="quarter" idx="12"/>
          </p:nvPr>
        </p:nvSpPr>
        <p:spPr/>
        <p:txBody>
          <a:bodyPr/>
          <a:lstStyle/>
          <a:p>
            <a:fld id="{17568F9F-DADA-45C1-8D41-FA76354DCC21}" type="slidenum">
              <a:rPr lang="en-US" smtClean="0"/>
              <a:t>‹#›</a:t>
            </a:fld>
            <a:endParaRPr lang="en-US"/>
          </a:p>
        </p:txBody>
      </p:sp>
    </p:spTree>
    <p:extLst>
      <p:ext uri="{BB962C8B-B14F-4D97-AF65-F5344CB8AC3E}">
        <p14:creationId xmlns:p14="http://schemas.microsoft.com/office/powerpoint/2010/main" val="89737489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5F61A5-D02B-4A70-831E-6FF0A34E811A}" type="datetime1">
              <a:rPr lang="en-US" smtClean="0"/>
              <a:t>5/13/2025</a:t>
            </a:fld>
            <a:endParaRPr lang="en-US"/>
          </a:p>
        </p:txBody>
      </p:sp>
      <p:sp>
        <p:nvSpPr>
          <p:cNvPr id="5" name="Footer Placeholder 4"/>
          <p:cNvSpPr>
            <a:spLocks noGrp="1"/>
          </p:cNvSpPr>
          <p:nvPr>
            <p:ph type="ftr" sz="quarter" idx="11"/>
          </p:nvPr>
        </p:nvSpPr>
        <p:spPr/>
        <p:txBody>
          <a:bodyPr/>
          <a:lstStyle/>
          <a:p>
            <a:r>
              <a:rPr lang="en-US"/>
              <a:t>Needham Finance Committee- May 2025 Annual Town Meeting</a:t>
            </a:r>
          </a:p>
        </p:txBody>
      </p:sp>
      <p:sp>
        <p:nvSpPr>
          <p:cNvPr id="6" name="Slide Number Placeholder 5"/>
          <p:cNvSpPr>
            <a:spLocks noGrp="1"/>
          </p:cNvSpPr>
          <p:nvPr>
            <p:ph type="sldNum" sz="quarter" idx="12"/>
          </p:nvPr>
        </p:nvSpPr>
        <p:spPr/>
        <p:txBody>
          <a:bodyPr/>
          <a:lstStyle/>
          <a:p>
            <a:fld id="{17568F9F-DADA-45C1-8D41-FA76354DCC21}" type="slidenum">
              <a:rPr lang="en-US" smtClean="0"/>
              <a:t>‹#›</a:t>
            </a:fld>
            <a:endParaRPr lang="en-US"/>
          </a:p>
        </p:txBody>
      </p:sp>
    </p:spTree>
    <p:extLst>
      <p:ext uri="{BB962C8B-B14F-4D97-AF65-F5344CB8AC3E}">
        <p14:creationId xmlns:p14="http://schemas.microsoft.com/office/powerpoint/2010/main" val="93583641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843F531-CA6A-408C-BF55-5B4C33068202}" type="datetime1">
              <a:rPr lang="en-US" smtClean="0"/>
              <a:t>5/13/2025</a:t>
            </a:fld>
            <a:endParaRPr lang="en-US"/>
          </a:p>
        </p:txBody>
      </p:sp>
      <p:sp>
        <p:nvSpPr>
          <p:cNvPr id="6" name="Footer Placeholder 5"/>
          <p:cNvSpPr>
            <a:spLocks noGrp="1"/>
          </p:cNvSpPr>
          <p:nvPr>
            <p:ph type="ftr" sz="quarter" idx="11"/>
          </p:nvPr>
        </p:nvSpPr>
        <p:spPr/>
        <p:txBody>
          <a:bodyPr/>
          <a:lstStyle/>
          <a:p>
            <a:r>
              <a:rPr lang="en-US"/>
              <a:t>Needham Finance Committee- May 2025 Annual Town Meeting</a:t>
            </a:r>
          </a:p>
        </p:txBody>
      </p:sp>
      <p:sp>
        <p:nvSpPr>
          <p:cNvPr id="7" name="Slide Number Placeholder 6"/>
          <p:cNvSpPr>
            <a:spLocks noGrp="1"/>
          </p:cNvSpPr>
          <p:nvPr>
            <p:ph type="sldNum" sz="quarter" idx="12"/>
          </p:nvPr>
        </p:nvSpPr>
        <p:spPr/>
        <p:txBody>
          <a:bodyPr/>
          <a:lstStyle/>
          <a:p>
            <a:fld id="{17568F9F-DADA-45C1-8D41-FA76354DCC21}" type="slidenum">
              <a:rPr lang="en-US" smtClean="0"/>
              <a:t>‹#›</a:t>
            </a:fld>
            <a:endParaRPr lang="en-US"/>
          </a:p>
        </p:txBody>
      </p:sp>
    </p:spTree>
    <p:extLst>
      <p:ext uri="{BB962C8B-B14F-4D97-AF65-F5344CB8AC3E}">
        <p14:creationId xmlns:p14="http://schemas.microsoft.com/office/powerpoint/2010/main" val="225804625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B77DFC3-462C-413F-8DE3-711E1B6AD83E}" type="datetime1">
              <a:rPr lang="en-US" smtClean="0"/>
              <a:t>5/13/2025</a:t>
            </a:fld>
            <a:endParaRPr lang="en-US"/>
          </a:p>
        </p:txBody>
      </p:sp>
      <p:sp>
        <p:nvSpPr>
          <p:cNvPr id="8" name="Footer Placeholder 7"/>
          <p:cNvSpPr>
            <a:spLocks noGrp="1"/>
          </p:cNvSpPr>
          <p:nvPr>
            <p:ph type="ftr" sz="quarter" idx="11"/>
          </p:nvPr>
        </p:nvSpPr>
        <p:spPr/>
        <p:txBody>
          <a:bodyPr/>
          <a:lstStyle/>
          <a:p>
            <a:r>
              <a:rPr lang="en-US"/>
              <a:t>Needham Finance Committee- May 2025 Annual Town Meeting</a:t>
            </a:r>
          </a:p>
        </p:txBody>
      </p:sp>
      <p:sp>
        <p:nvSpPr>
          <p:cNvPr id="9" name="Slide Number Placeholder 8"/>
          <p:cNvSpPr>
            <a:spLocks noGrp="1"/>
          </p:cNvSpPr>
          <p:nvPr>
            <p:ph type="sldNum" sz="quarter" idx="12"/>
          </p:nvPr>
        </p:nvSpPr>
        <p:spPr/>
        <p:txBody>
          <a:bodyPr/>
          <a:lstStyle/>
          <a:p>
            <a:fld id="{17568F9F-DADA-45C1-8D41-FA76354DCC21}" type="slidenum">
              <a:rPr lang="en-US" smtClean="0"/>
              <a:t>‹#›</a:t>
            </a:fld>
            <a:endParaRPr lang="en-US"/>
          </a:p>
        </p:txBody>
      </p:sp>
    </p:spTree>
    <p:extLst>
      <p:ext uri="{BB962C8B-B14F-4D97-AF65-F5344CB8AC3E}">
        <p14:creationId xmlns:p14="http://schemas.microsoft.com/office/powerpoint/2010/main" val="8907612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1A69024-272D-41EF-B92F-7A81B5C4151E}" type="datetime1">
              <a:rPr lang="en-US" smtClean="0"/>
              <a:t>5/13/2025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568F9F-DADA-45C1-8D41-FA76354DCC21}" type="slidenum">
              <a:rPr lang="en-US" smtClean="0"/>
              <a:t>‹#›</a:t>
            </a:fld>
            <a:endParaRPr lang="en-US"/>
          </a:p>
        </p:txBody>
      </p:sp>
    </p:spTree>
    <p:extLst>
      <p:ext uri="{BB962C8B-B14F-4D97-AF65-F5344CB8AC3E}">
        <p14:creationId xmlns:p14="http://schemas.microsoft.com/office/powerpoint/2010/main" val="73821751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2D83933-48EB-4562-914B-FF1673A2F783}" type="datetime1">
              <a:rPr lang="en-US" smtClean="0"/>
              <a:t>5/13/2025</a:t>
            </a:fld>
            <a:endParaRPr lang="en-US"/>
          </a:p>
        </p:txBody>
      </p:sp>
      <p:sp>
        <p:nvSpPr>
          <p:cNvPr id="4" name="Footer Placeholder 3"/>
          <p:cNvSpPr>
            <a:spLocks noGrp="1"/>
          </p:cNvSpPr>
          <p:nvPr>
            <p:ph type="ftr" sz="quarter" idx="11"/>
          </p:nvPr>
        </p:nvSpPr>
        <p:spPr/>
        <p:txBody>
          <a:bodyPr/>
          <a:lstStyle/>
          <a:p>
            <a:r>
              <a:rPr lang="en-US"/>
              <a:t>Needham Finance Committee- May 2025 Annual Town Meeting</a:t>
            </a:r>
          </a:p>
        </p:txBody>
      </p:sp>
      <p:sp>
        <p:nvSpPr>
          <p:cNvPr id="5" name="Slide Number Placeholder 4"/>
          <p:cNvSpPr>
            <a:spLocks noGrp="1"/>
          </p:cNvSpPr>
          <p:nvPr>
            <p:ph type="sldNum" sz="quarter" idx="12"/>
          </p:nvPr>
        </p:nvSpPr>
        <p:spPr/>
        <p:txBody>
          <a:bodyPr/>
          <a:lstStyle/>
          <a:p>
            <a:fld id="{17568F9F-DADA-45C1-8D41-FA76354DCC21}" type="slidenum">
              <a:rPr lang="en-US" smtClean="0"/>
              <a:t>‹#›</a:t>
            </a:fld>
            <a:endParaRPr lang="en-US"/>
          </a:p>
        </p:txBody>
      </p:sp>
    </p:spTree>
    <p:extLst>
      <p:ext uri="{BB962C8B-B14F-4D97-AF65-F5344CB8AC3E}">
        <p14:creationId xmlns:p14="http://schemas.microsoft.com/office/powerpoint/2010/main" val="64252308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E2803B-4570-4346-B0B7-DB78672D42DB}" type="datetime1">
              <a:rPr lang="en-US" smtClean="0"/>
              <a:t>5/13/2025</a:t>
            </a:fld>
            <a:endParaRPr lang="en-US"/>
          </a:p>
        </p:txBody>
      </p:sp>
      <p:sp>
        <p:nvSpPr>
          <p:cNvPr id="3" name="Footer Placeholder 2"/>
          <p:cNvSpPr>
            <a:spLocks noGrp="1"/>
          </p:cNvSpPr>
          <p:nvPr>
            <p:ph type="ftr" sz="quarter" idx="11"/>
          </p:nvPr>
        </p:nvSpPr>
        <p:spPr/>
        <p:txBody>
          <a:bodyPr/>
          <a:lstStyle/>
          <a:p>
            <a:r>
              <a:rPr lang="en-US"/>
              <a:t>Needham Finance Committee- May 2025 Annual Town Meeting</a:t>
            </a:r>
          </a:p>
        </p:txBody>
      </p:sp>
      <p:sp>
        <p:nvSpPr>
          <p:cNvPr id="4" name="Slide Number Placeholder 3"/>
          <p:cNvSpPr>
            <a:spLocks noGrp="1"/>
          </p:cNvSpPr>
          <p:nvPr>
            <p:ph type="sldNum" sz="quarter" idx="12"/>
          </p:nvPr>
        </p:nvSpPr>
        <p:spPr/>
        <p:txBody>
          <a:bodyPr/>
          <a:lstStyle/>
          <a:p>
            <a:fld id="{17568F9F-DADA-45C1-8D41-FA76354DCC21}" type="slidenum">
              <a:rPr lang="en-US" smtClean="0"/>
              <a:t>‹#›</a:t>
            </a:fld>
            <a:endParaRPr lang="en-US"/>
          </a:p>
        </p:txBody>
      </p:sp>
    </p:spTree>
    <p:extLst>
      <p:ext uri="{BB962C8B-B14F-4D97-AF65-F5344CB8AC3E}">
        <p14:creationId xmlns:p14="http://schemas.microsoft.com/office/powerpoint/2010/main" val="274961082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6815313-CC13-42ED-A0B9-870D8C628424}" type="datetime1">
              <a:rPr lang="en-US" smtClean="0"/>
              <a:t>5/13/2025</a:t>
            </a:fld>
            <a:endParaRPr lang="en-US"/>
          </a:p>
        </p:txBody>
      </p:sp>
      <p:sp>
        <p:nvSpPr>
          <p:cNvPr id="6" name="Footer Placeholder 5"/>
          <p:cNvSpPr>
            <a:spLocks noGrp="1"/>
          </p:cNvSpPr>
          <p:nvPr>
            <p:ph type="ftr" sz="quarter" idx="11"/>
          </p:nvPr>
        </p:nvSpPr>
        <p:spPr/>
        <p:txBody>
          <a:bodyPr/>
          <a:lstStyle/>
          <a:p>
            <a:r>
              <a:rPr lang="en-US"/>
              <a:t>Needham Finance Committee- May 2025 Annual Town Meeting</a:t>
            </a:r>
          </a:p>
        </p:txBody>
      </p:sp>
      <p:sp>
        <p:nvSpPr>
          <p:cNvPr id="7" name="Slide Number Placeholder 6"/>
          <p:cNvSpPr>
            <a:spLocks noGrp="1"/>
          </p:cNvSpPr>
          <p:nvPr>
            <p:ph type="sldNum" sz="quarter" idx="12"/>
          </p:nvPr>
        </p:nvSpPr>
        <p:spPr/>
        <p:txBody>
          <a:bodyPr/>
          <a:lstStyle/>
          <a:p>
            <a:fld id="{17568F9F-DADA-45C1-8D41-FA76354DCC21}" type="slidenum">
              <a:rPr lang="en-US" smtClean="0"/>
              <a:t>‹#›</a:t>
            </a:fld>
            <a:endParaRPr lang="en-US"/>
          </a:p>
        </p:txBody>
      </p:sp>
    </p:spTree>
    <p:extLst>
      <p:ext uri="{BB962C8B-B14F-4D97-AF65-F5344CB8AC3E}">
        <p14:creationId xmlns:p14="http://schemas.microsoft.com/office/powerpoint/2010/main" val="136411541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13C9A2-6E0E-4FD8-97F6-F5622F7955BF}" type="datetime1">
              <a:rPr lang="en-US" smtClean="0"/>
              <a:t>5/13/2025</a:t>
            </a:fld>
            <a:endParaRPr lang="en-US"/>
          </a:p>
        </p:txBody>
      </p:sp>
      <p:sp>
        <p:nvSpPr>
          <p:cNvPr id="6" name="Footer Placeholder 5"/>
          <p:cNvSpPr>
            <a:spLocks noGrp="1"/>
          </p:cNvSpPr>
          <p:nvPr>
            <p:ph type="ftr" sz="quarter" idx="11"/>
          </p:nvPr>
        </p:nvSpPr>
        <p:spPr/>
        <p:txBody>
          <a:bodyPr/>
          <a:lstStyle/>
          <a:p>
            <a:r>
              <a:rPr lang="en-US"/>
              <a:t>Needham Finance Committee- May 2025 Annual Town Meeting</a:t>
            </a:r>
          </a:p>
        </p:txBody>
      </p:sp>
      <p:sp>
        <p:nvSpPr>
          <p:cNvPr id="7" name="Slide Number Placeholder 6"/>
          <p:cNvSpPr>
            <a:spLocks noGrp="1"/>
          </p:cNvSpPr>
          <p:nvPr>
            <p:ph type="sldNum" sz="quarter" idx="12"/>
          </p:nvPr>
        </p:nvSpPr>
        <p:spPr/>
        <p:txBody>
          <a:bodyPr/>
          <a:lstStyle/>
          <a:p>
            <a:fld id="{17568F9F-DADA-45C1-8D41-FA76354DCC21}" type="slidenum">
              <a:rPr lang="en-US" smtClean="0"/>
              <a:t>‹#›</a:t>
            </a:fld>
            <a:endParaRPr lang="en-US"/>
          </a:p>
        </p:txBody>
      </p:sp>
    </p:spTree>
    <p:extLst>
      <p:ext uri="{BB962C8B-B14F-4D97-AF65-F5344CB8AC3E}">
        <p14:creationId xmlns:p14="http://schemas.microsoft.com/office/powerpoint/2010/main" val="158712115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6DBD71-D254-4ACB-90E3-09B9E2F81E85}" type="datetime1">
              <a:rPr lang="en-US" smtClean="0"/>
              <a:t>5/13/2025</a:t>
            </a:fld>
            <a:endParaRPr lang="en-US"/>
          </a:p>
        </p:txBody>
      </p:sp>
      <p:sp>
        <p:nvSpPr>
          <p:cNvPr id="5" name="Footer Placeholder 4"/>
          <p:cNvSpPr>
            <a:spLocks noGrp="1"/>
          </p:cNvSpPr>
          <p:nvPr>
            <p:ph type="ftr" sz="quarter" idx="11"/>
          </p:nvPr>
        </p:nvSpPr>
        <p:spPr/>
        <p:txBody>
          <a:bodyPr/>
          <a:lstStyle/>
          <a:p>
            <a:r>
              <a:rPr lang="en-US"/>
              <a:t>Needham Finance Committee- May 2025 Annual Town Meeting</a:t>
            </a:r>
          </a:p>
        </p:txBody>
      </p:sp>
      <p:sp>
        <p:nvSpPr>
          <p:cNvPr id="6" name="Slide Number Placeholder 5"/>
          <p:cNvSpPr>
            <a:spLocks noGrp="1"/>
          </p:cNvSpPr>
          <p:nvPr>
            <p:ph type="sldNum" sz="quarter" idx="12"/>
          </p:nvPr>
        </p:nvSpPr>
        <p:spPr/>
        <p:txBody>
          <a:bodyPr/>
          <a:lstStyle/>
          <a:p>
            <a:fld id="{17568F9F-DADA-45C1-8D41-FA76354DCC21}" type="slidenum">
              <a:rPr lang="en-US" smtClean="0"/>
              <a:t>‹#›</a:t>
            </a:fld>
            <a:endParaRPr lang="en-US"/>
          </a:p>
        </p:txBody>
      </p:sp>
    </p:spTree>
    <p:extLst>
      <p:ext uri="{BB962C8B-B14F-4D97-AF65-F5344CB8AC3E}">
        <p14:creationId xmlns:p14="http://schemas.microsoft.com/office/powerpoint/2010/main" val="199081722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117BD36-CA7B-4C4B-B57D-6A74F7CD3309}" type="datetime1">
              <a:rPr lang="en-US" smtClean="0"/>
              <a:t>5/13/2025</a:t>
            </a:fld>
            <a:endParaRPr lang="en-US"/>
          </a:p>
        </p:txBody>
      </p:sp>
      <p:sp>
        <p:nvSpPr>
          <p:cNvPr id="5" name="Footer Placeholder 4"/>
          <p:cNvSpPr>
            <a:spLocks noGrp="1"/>
          </p:cNvSpPr>
          <p:nvPr>
            <p:ph type="ftr" sz="quarter" idx="11"/>
          </p:nvPr>
        </p:nvSpPr>
        <p:spPr/>
        <p:txBody>
          <a:bodyPr/>
          <a:lstStyle/>
          <a:p>
            <a:r>
              <a:rPr lang="en-US"/>
              <a:t>Needham Finance Committee- May 2025 Annual Town Meeting</a:t>
            </a:r>
          </a:p>
        </p:txBody>
      </p:sp>
      <p:sp>
        <p:nvSpPr>
          <p:cNvPr id="6" name="Slide Number Placeholder 5"/>
          <p:cNvSpPr>
            <a:spLocks noGrp="1"/>
          </p:cNvSpPr>
          <p:nvPr>
            <p:ph type="sldNum" sz="quarter" idx="12"/>
          </p:nvPr>
        </p:nvSpPr>
        <p:spPr/>
        <p:txBody>
          <a:bodyPr/>
          <a:lstStyle/>
          <a:p>
            <a:fld id="{17568F9F-DADA-45C1-8D41-FA76354DCC21}" type="slidenum">
              <a:rPr lang="en-US" smtClean="0"/>
              <a:t>‹#›</a:t>
            </a:fld>
            <a:endParaRPr lang="en-US"/>
          </a:p>
        </p:txBody>
      </p:sp>
    </p:spTree>
    <p:extLst>
      <p:ext uri="{BB962C8B-B14F-4D97-AF65-F5344CB8AC3E}">
        <p14:creationId xmlns:p14="http://schemas.microsoft.com/office/powerpoint/2010/main" val="2462156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6D92CCD-45F1-441D-A1C6-7A56205289F7}" type="datetime1">
              <a:rPr lang="en-US" smtClean="0"/>
              <a:t>5/13/2025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568F9F-DADA-45C1-8D41-FA76354DCC21}" type="slidenum">
              <a:rPr lang="en-US" smtClean="0"/>
              <a:t>‹#›</a:t>
            </a:fld>
            <a:endParaRPr lang="en-US"/>
          </a:p>
        </p:txBody>
      </p:sp>
    </p:spTree>
    <p:extLst>
      <p:ext uri="{BB962C8B-B14F-4D97-AF65-F5344CB8AC3E}">
        <p14:creationId xmlns:p14="http://schemas.microsoft.com/office/powerpoint/2010/main" val="1701819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8B2035-6846-444A-A660-F95EB3F602C5}" type="datetime1">
              <a:rPr lang="en-US" smtClean="0"/>
              <a:t>5/13/2025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568F9F-DADA-45C1-8D41-FA76354DCC21}" type="slidenum">
              <a:rPr lang="en-US" smtClean="0"/>
              <a:t>‹#›</a:t>
            </a:fld>
            <a:endParaRPr lang="en-US"/>
          </a:p>
        </p:txBody>
      </p:sp>
    </p:spTree>
    <p:extLst>
      <p:ext uri="{BB962C8B-B14F-4D97-AF65-F5344CB8AC3E}">
        <p14:creationId xmlns:p14="http://schemas.microsoft.com/office/powerpoint/2010/main" val="2680936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E701801-C920-4972-BC89-9FC147281ADD}" type="datetime1">
              <a:rPr lang="en-US" smtClean="0"/>
              <a:t>5/13/2025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568F9F-DADA-45C1-8D41-FA76354DCC21}" type="slidenum">
              <a:rPr lang="en-US" smtClean="0"/>
              <a:t>‹#›</a:t>
            </a:fld>
            <a:endParaRPr lang="en-US"/>
          </a:p>
        </p:txBody>
      </p:sp>
    </p:spTree>
    <p:extLst>
      <p:ext uri="{BB962C8B-B14F-4D97-AF65-F5344CB8AC3E}">
        <p14:creationId xmlns:p14="http://schemas.microsoft.com/office/powerpoint/2010/main" val="182328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985F476-4EE7-4913-B9F9-4DDD68DF02D8}" type="datetime1">
              <a:rPr lang="en-US" smtClean="0"/>
              <a:t>5/13/2025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568F9F-DADA-45C1-8D41-FA76354DCC21}" type="slidenum">
              <a:rPr lang="en-US" smtClean="0"/>
              <a:t>‹#›</a:t>
            </a:fld>
            <a:endParaRPr lang="en-US"/>
          </a:p>
        </p:txBody>
      </p:sp>
    </p:spTree>
    <p:extLst>
      <p:ext uri="{BB962C8B-B14F-4D97-AF65-F5344CB8AC3E}">
        <p14:creationId xmlns:p14="http://schemas.microsoft.com/office/powerpoint/2010/main" val="25482468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3BC7AB-A771-46BD-B860-803F94B131C2}" type="datetime1">
              <a:rPr lang="en-US" smtClean="0"/>
              <a:t>5/13/2025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568F9F-DADA-45C1-8D41-FA76354DCC21}" type="slidenum">
              <a:rPr lang="en-US" smtClean="0"/>
              <a:t>‹#›</a:t>
            </a:fld>
            <a:endParaRPr lang="en-US"/>
          </a:p>
        </p:txBody>
      </p:sp>
    </p:spTree>
    <p:extLst>
      <p:ext uri="{BB962C8B-B14F-4D97-AF65-F5344CB8AC3E}">
        <p14:creationId xmlns:p14="http://schemas.microsoft.com/office/powerpoint/2010/main" val="18392697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319" y="274638"/>
            <a:ext cx="8231744"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319" y="1600201"/>
            <a:ext cx="8231744"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319" y="6356351"/>
            <a:ext cx="213415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14376A-C3F9-4154-9A82-6B3CD37E833E}" type="datetime1">
              <a:rPr lang="en-US" smtClean="0"/>
              <a:t>5/13/2025</a:t>
            </a:fld>
            <a:endParaRPr lang="en-US"/>
          </a:p>
        </p:txBody>
      </p:sp>
      <p:sp>
        <p:nvSpPr>
          <p:cNvPr id="5" name="Footer Placeholder 4"/>
          <p:cNvSpPr>
            <a:spLocks noGrp="1"/>
          </p:cNvSpPr>
          <p:nvPr>
            <p:ph type="ftr" sz="quarter" idx="3"/>
          </p:nvPr>
        </p:nvSpPr>
        <p:spPr>
          <a:xfrm>
            <a:off x="3125014" y="6356351"/>
            <a:ext cx="2896354"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Needham Finance Committee- May 2025 Annual Town Meeting</a:t>
            </a:r>
          </a:p>
        </p:txBody>
      </p:sp>
      <p:sp>
        <p:nvSpPr>
          <p:cNvPr id="6" name="Slide Number Placeholder 5"/>
          <p:cNvSpPr>
            <a:spLocks noGrp="1"/>
          </p:cNvSpPr>
          <p:nvPr>
            <p:ph type="sldNum" sz="quarter" idx="4"/>
          </p:nvPr>
        </p:nvSpPr>
        <p:spPr>
          <a:xfrm>
            <a:off x="6554907" y="6356351"/>
            <a:ext cx="213415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134250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BCE7FD-D073-D506-CB02-DDD6189A418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99E192B-2CDB-F174-F5EF-5B3706F76D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BC43DE-7714-F839-5217-14D130BB093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93BC7AB-A771-46BD-B860-803F94B131C2}" type="datetime1">
              <a:rPr lang="en-US" smtClean="0"/>
              <a:t>5/13/2025</a:t>
            </a:fld>
            <a:endParaRPr lang="en-US"/>
          </a:p>
        </p:txBody>
      </p:sp>
      <p:sp>
        <p:nvSpPr>
          <p:cNvPr id="5" name="Footer Placeholder 4">
            <a:extLst>
              <a:ext uri="{FF2B5EF4-FFF2-40B4-BE49-F238E27FC236}">
                <a16:creationId xmlns:a16="http://schemas.microsoft.com/office/drawing/2014/main" id="{88D971BA-AC0D-1F01-4CFA-DACC0436633C}"/>
              </a:ext>
            </a:extLst>
          </p:cNvPr>
          <p:cNvSpPr>
            <a:spLocks noGrp="1"/>
          </p:cNvSpPr>
          <p:nvPr>
            <p:ph type="ftr" sz="quarter" idx="3"/>
          </p:nvPr>
        </p:nvSpPr>
        <p:spPr>
          <a:xfrm>
            <a:off x="838200" y="6356350"/>
            <a:ext cx="5819588"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1C81AFB-88BA-6D09-E21E-69B2717397E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7568F9F-DADA-45C1-8D41-FA76354DCC21}" type="slidenum">
              <a:rPr lang="en-US" smtClean="0"/>
              <a:t>‹#›</a:t>
            </a:fld>
            <a:endParaRPr lang="en-US"/>
          </a:p>
        </p:txBody>
      </p:sp>
    </p:spTree>
    <p:extLst>
      <p:ext uri="{BB962C8B-B14F-4D97-AF65-F5344CB8AC3E}">
        <p14:creationId xmlns:p14="http://schemas.microsoft.com/office/powerpoint/2010/main" val="390065447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319" y="274638"/>
            <a:ext cx="8231744"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319" y="1600201"/>
            <a:ext cx="8231744"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319" y="6356351"/>
            <a:ext cx="213415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14376A-C3F9-4154-9A82-6B3CD37E833E}" type="datetime1">
              <a:rPr lang="en-US" smtClean="0"/>
              <a:t>5/13/2025</a:t>
            </a:fld>
            <a:endParaRPr lang="en-US"/>
          </a:p>
        </p:txBody>
      </p:sp>
      <p:sp>
        <p:nvSpPr>
          <p:cNvPr id="5" name="Footer Placeholder 4"/>
          <p:cNvSpPr>
            <a:spLocks noGrp="1"/>
          </p:cNvSpPr>
          <p:nvPr>
            <p:ph type="ftr" sz="quarter" idx="3"/>
          </p:nvPr>
        </p:nvSpPr>
        <p:spPr>
          <a:xfrm>
            <a:off x="3125014" y="6356351"/>
            <a:ext cx="2896354"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Needham Finance Committee- May 2025 Annual Town Meeting</a:t>
            </a:r>
          </a:p>
        </p:txBody>
      </p:sp>
      <p:sp>
        <p:nvSpPr>
          <p:cNvPr id="6" name="Slide Number Placeholder 5"/>
          <p:cNvSpPr>
            <a:spLocks noGrp="1"/>
          </p:cNvSpPr>
          <p:nvPr>
            <p:ph type="sldNum" sz="quarter" idx="4"/>
          </p:nvPr>
        </p:nvSpPr>
        <p:spPr>
          <a:xfrm>
            <a:off x="6554907" y="6356351"/>
            <a:ext cx="213415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309535989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395DB9-D717-46AF-8513-C62A96E9DBF6}" type="datetime1">
              <a:rPr lang="en-US" smtClean="0"/>
              <a:t>5/13/2025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Needham Finance Committee- May 2025 Annual Town Meeting</a:t>
            </a: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568F9F-DADA-45C1-8D41-FA76354DCC21}" type="slidenum">
              <a:rPr lang="en-US" smtClean="0"/>
              <a:t>‹#›</a:t>
            </a:fld>
            <a:endParaRPr lang="en-US"/>
          </a:p>
        </p:txBody>
      </p:sp>
    </p:spTree>
    <p:extLst>
      <p:ext uri="{BB962C8B-B14F-4D97-AF65-F5344CB8AC3E}">
        <p14:creationId xmlns:p14="http://schemas.microsoft.com/office/powerpoint/2010/main" val="105009453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4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chart" Target="../charts/chart2.xml"/><Relationship Id="rId4" Type="http://schemas.openxmlformats.org/officeDocument/2006/relationships/chart" Target="../charts/char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9B447FE-DDA9-4B30-828A-59FC569124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89" y="3"/>
            <a:ext cx="12188825"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1" name="Rectangle 10">
            <a:extLst>
              <a:ext uri="{FF2B5EF4-FFF2-40B4-BE49-F238E27FC236}">
                <a16:creationId xmlns:a16="http://schemas.microsoft.com/office/drawing/2014/main" id="{C3D487F7-9050-4871-B351-34A72ADB29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106" y="-1"/>
            <a:ext cx="6094413"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3" name="Rectangle 12">
            <a:extLst>
              <a:ext uri="{FF2B5EF4-FFF2-40B4-BE49-F238E27FC236}">
                <a16:creationId xmlns:a16="http://schemas.microsoft.com/office/drawing/2014/main" id="{F43C27DD-EF6A-4C48-9669-C2970E71A8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52149" y="610336"/>
            <a:ext cx="6858003" cy="5637333"/>
          </a:xfrm>
          <a:prstGeom prst="rect">
            <a:avLst/>
          </a:prstGeom>
          <a:gradFill>
            <a:gsLst>
              <a:gs pos="0">
                <a:schemeClr val="accent1">
                  <a:alpha val="23000"/>
                </a:schemeClr>
              </a:gs>
              <a:gs pos="71000">
                <a:schemeClr val="accent1">
                  <a:lumMod val="50000"/>
                  <a:alpha val="0"/>
                </a:schemeClr>
              </a:gs>
              <a:gs pos="100000">
                <a:srgbClr val="000000">
                  <a:alpha val="0"/>
                </a:srgb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5" name="Rectangle 14">
            <a:extLst>
              <a:ext uri="{FF2B5EF4-FFF2-40B4-BE49-F238E27FC236}">
                <a16:creationId xmlns:a16="http://schemas.microsoft.com/office/drawing/2014/main" id="{05A1AA86-B7E6-4C02-AA34-F1A25CD4C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5928" y="2217951"/>
            <a:ext cx="6101928" cy="4640049"/>
          </a:xfrm>
          <a:prstGeom prst="rect">
            <a:avLst/>
          </a:prstGeom>
          <a:gradFill>
            <a:gsLst>
              <a:gs pos="0">
                <a:schemeClr val="accent1">
                  <a:alpha val="0"/>
                </a:schemeClr>
              </a:gs>
              <a:gs pos="72000">
                <a:srgbClr val="000000">
                  <a:alpha val="21000"/>
                </a:srgb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7" name="Oval 16">
            <a:extLst>
              <a:ext uri="{FF2B5EF4-FFF2-40B4-BE49-F238E27FC236}">
                <a16:creationId xmlns:a16="http://schemas.microsoft.com/office/drawing/2014/main" id="{86C3B9CB-4E48-4726-B7B9-9E02F71B15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4137312">
            <a:off x="566076" y="1212026"/>
            <a:ext cx="4640488" cy="4639280"/>
          </a:xfrm>
          <a:prstGeom prst="ellipse">
            <a:avLst/>
          </a:prstGeom>
          <a:gradFill>
            <a:gsLst>
              <a:gs pos="53000">
                <a:schemeClr val="accent1">
                  <a:alpha val="0"/>
                </a:schemeClr>
              </a:gs>
              <a:gs pos="100000">
                <a:schemeClr val="accent1">
                  <a:lumMod val="40000"/>
                  <a:lumOff val="60000"/>
                  <a:alpha val="15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9" name="Rectangle 18">
            <a:extLst>
              <a:ext uri="{FF2B5EF4-FFF2-40B4-BE49-F238E27FC236}">
                <a16:creationId xmlns:a16="http://schemas.microsoft.com/office/drawing/2014/main" id="{C84384FE-1C88-4CAA-8FB8-2313A3AE73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5929" y="0"/>
            <a:ext cx="6101929" cy="6870700"/>
          </a:xfrm>
          <a:prstGeom prst="rect">
            <a:avLst/>
          </a:prstGeom>
          <a:gradFill>
            <a:gsLst>
              <a:gs pos="24000">
                <a:schemeClr val="accent1">
                  <a:alpha val="0"/>
                </a:schemeClr>
              </a:gs>
              <a:gs pos="100000">
                <a:srgbClr val="000000">
                  <a:alpha val="71000"/>
                </a:srgb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 name="TextBox 1"/>
          <p:cNvSpPr txBox="1"/>
          <p:nvPr/>
        </p:nvSpPr>
        <p:spPr>
          <a:xfrm>
            <a:off x="223893" y="2991040"/>
            <a:ext cx="5324855" cy="3220382"/>
          </a:xfrm>
          <a:prstGeom prst="rect">
            <a:avLst/>
          </a:prstGeom>
        </p:spPr>
        <p:txBody>
          <a:bodyPr vert="horz" lIns="91440" tIns="45720" rIns="91440" bIns="45720" rtlCol="0" anchor="t">
            <a:normAutofit/>
          </a:bodyPr>
          <a:lstStyle/>
          <a:p>
            <a:pPr marL="0" marR="0" lvl="0" indent="0" algn="r" defTabSz="914400" rtl="0" eaLnBrk="1" fontAlgn="auto" latinLnBrk="0" hangingPunct="1">
              <a:lnSpc>
                <a:spcPct val="90000"/>
              </a:lnSpc>
              <a:spcBef>
                <a:spcPct val="0"/>
              </a:spcBef>
              <a:spcAft>
                <a:spcPts val="600"/>
              </a:spcAft>
              <a:buClrTx/>
              <a:buSzTx/>
              <a:buFontTx/>
              <a:buNone/>
              <a:tabLst/>
              <a:defRPr sz="4800" b="1">
                <a:solidFill>
                  <a:srgbClr val="003366"/>
                </a:solidFill>
                <a:latin typeface="Calibri"/>
              </a:defRPr>
            </a:pPr>
            <a:r>
              <a:rPr kumimoji="0" lang="en-US" sz="4400" b="1" i="0" u="none" strike="noStrike" kern="1200" cap="none" spc="0" normalizeH="0" baseline="0" noProof="0" dirty="0">
                <a:ln>
                  <a:noFill/>
                </a:ln>
                <a:solidFill>
                  <a:srgbClr val="FFFFFF"/>
                </a:solidFill>
                <a:effectLst/>
                <a:uLnTx/>
                <a:uFillTx/>
                <a:latin typeface="Calibri"/>
                <a:ea typeface="+mn-ea"/>
                <a:cs typeface="+mn-cs"/>
              </a:rPr>
              <a:t>Annual Town Meeting</a:t>
            </a:r>
          </a:p>
          <a:p>
            <a:pPr marL="0" marR="0" lvl="0" indent="0" algn="r" defTabSz="914400" rtl="0" eaLnBrk="1" fontAlgn="auto" latinLnBrk="0" hangingPunct="1">
              <a:lnSpc>
                <a:spcPct val="90000"/>
              </a:lnSpc>
              <a:spcBef>
                <a:spcPct val="0"/>
              </a:spcBef>
              <a:spcAft>
                <a:spcPts val="600"/>
              </a:spcAft>
              <a:buClrTx/>
              <a:buSzTx/>
              <a:buFontTx/>
              <a:buNone/>
              <a:tabLst/>
              <a:defRPr sz="4800" b="1">
                <a:solidFill>
                  <a:srgbClr val="003366"/>
                </a:solidFill>
                <a:latin typeface="Calibri"/>
              </a:defRPr>
            </a:pPr>
            <a:r>
              <a:rPr kumimoji="0" lang="en-US" sz="4400" b="1" i="0" u="none" strike="noStrike" kern="1200" cap="none" spc="0" normalizeH="0" baseline="0" noProof="0" dirty="0">
                <a:ln>
                  <a:noFill/>
                </a:ln>
                <a:solidFill>
                  <a:srgbClr val="FFFFFF"/>
                </a:solidFill>
                <a:effectLst/>
                <a:uLnTx/>
                <a:uFillTx/>
                <a:latin typeface="Calibri"/>
                <a:ea typeface="+mn-ea"/>
                <a:cs typeface="+mn-cs"/>
              </a:rPr>
              <a:t>May 5, 2025</a:t>
            </a:r>
          </a:p>
          <a:p>
            <a:pPr marL="0" marR="0" lvl="0" indent="0" algn="r" defTabSz="914400" rtl="0" eaLnBrk="1" fontAlgn="auto" latinLnBrk="0" hangingPunct="1">
              <a:lnSpc>
                <a:spcPct val="90000"/>
              </a:lnSpc>
              <a:spcBef>
                <a:spcPct val="0"/>
              </a:spcBef>
              <a:spcAft>
                <a:spcPts val="600"/>
              </a:spcAft>
              <a:buClrTx/>
              <a:buSzTx/>
              <a:buFontTx/>
              <a:buNone/>
              <a:tabLst/>
              <a:defRPr sz="4800" b="1">
                <a:solidFill>
                  <a:srgbClr val="003366"/>
                </a:solidFill>
                <a:latin typeface="Calibri"/>
              </a:defRPr>
            </a:pPr>
            <a:endParaRPr kumimoji="0" lang="en-US" sz="4800" b="1" i="0" u="none" strike="noStrike" kern="1200" cap="none" spc="0" normalizeH="0" baseline="0" noProof="0" dirty="0">
              <a:ln>
                <a:noFill/>
              </a:ln>
              <a:solidFill>
                <a:srgbClr val="FFFFFF"/>
              </a:solidFill>
              <a:effectLst/>
              <a:uLnTx/>
              <a:uFillTx/>
              <a:latin typeface="Calibri"/>
              <a:ea typeface="+mn-ea"/>
              <a:cs typeface="+mn-cs"/>
            </a:endParaRPr>
          </a:p>
        </p:txBody>
      </p:sp>
      <p:sp>
        <p:nvSpPr>
          <p:cNvPr id="3" name="TextBox 2"/>
          <p:cNvSpPr txBox="1"/>
          <p:nvPr/>
        </p:nvSpPr>
        <p:spPr>
          <a:xfrm>
            <a:off x="214523" y="646578"/>
            <a:ext cx="5661023" cy="1112208"/>
          </a:xfrm>
          <a:prstGeom prst="rect">
            <a:avLst/>
          </a:prstGeom>
        </p:spPr>
        <p:txBody>
          <a:bodyPr vert="horz" lIns="91440" tIns="45720" rIns="91440" bIns="45720" rtlCol="0" anchor="b">
            <a:normAutofit/>
          </a:bodyPr>
          <a:lstStyle/>
          <a:p>
            <a:pPr marL="0" marR="0" lvl="0" indent="0" algn="ctr" defTabSz="914400" rtl="0" eaLnBrk="1" fontAlgn="auto" latinLnBrk="0" hangingPunct="1">
              <a:lnSpc>
                <a:spcPct val="90000"/>
              </a:lnSpc>
              <a:spcBef>
                <a:spcPts val="1000"/>
              </a:spcBef>
              <a:spcAft>
                <a:spcPts val="0"/>
              </a:spcAft>
              <a:buClrTx/>
              <a:buSzTx/>
              <a:buFontTx/>
              <a:buNone/>
              <a:tabLst/>
              <a:defRPr sz="2800">
                <a:solidFill>
                  <a:srgbClr val="003366"/>
                </a:solidFill>
                <a:latin typeface="Calibri"/>
              </a:defRPr>
            </a:pPr>
            <a:r>
              <a:rPr kumimoji="0" lang="en-US" sz="2400" b="0" i="0" u="none" strike="noStrike" kern="1200" cap="none" spc="0" normalizeH="0" baseline="0" noProof="0" dirty="0">
                <a:ln>
                  <a:noFill/>
                </a:ln>
                <a:solidFill>
                  <a:srgbClr val="FFFFFF"/>
                </a:solidFill>
                <a:effectLst/>
                <a:uLnTx/>
                <a:uFillTx/>
                <a:latin typeface="Calibri"/>
                <a:ea typeface="+mn-ea"/>
                <a:cs typeface="+mn-cs"/>
              </a:rPr>
              <a:t>Article 13</a:t>
            </a:r>
          </a:p>
          <a:p>
            <a:pPr algn="ctr">
              <a:lnSpc>
                <a:spcPct val="90000"/>
              </a:lnSpc>
              <a:spcBef>
                <a:spcPts val="1000"/>
              </a:spcBef>
              <a:defRPr sz="2800">
                <a:solidFill>
                  <a:srgbClr val="003366"/>
                </a:solidFill>
                <a:latin typeface="Calibri"/>
              </a:defRPr>
            </a:pPr>
            <a:r>
              <a:rPr lang="en-US" sz="2400" dirty="0">
                <a:solidFill>
                  <a:srgbClr val="FFFFFF"/>
                </a:solidFill>
                <a:latin typeface="Calibri"/>
              </a:rPr>
              <a:t>Appropriate the FY2026 Operating Budget</a:t>
            </a:r>
          </a:p>
        </p:txBody>
      </p:sp>
      <p:pic>
        <p:nvPicPr>
          <p:cNvPr id="4" name="Picture 3" descr="needham_logo_updated.jpg"/>
          <p:cNvPicPr>
            <a:picLocks noChangeAspect="1"/>
          </p:cNvPicPr>
          <p:nvPr/>
        </p:nvPicPr>
        <p:blipFill>
          <a:blip r:embed="rId3"/>
          <a:srcRect l="5738" r="7106"/>
          <a:stretch/>
        </p:blipFill>
        <p:spPr>
          <a:xfrm>
            <a:off x="6553081" y="457200"/>
            <a:ext cx="5180253" cy="5943600"/>
          </a:xfrm>
          <a:prstGeom prst="rect">
            <a:avLst/>
          </a:prstGeom>
        </p:spPr>
      </p:pic>
      <p:sp>
        <p:nvSpPr>
          <p:cNvPr id="5" name="Footer Placeholder 4">
            <a:extLst>
              <a:ext uri="{FF2B5EF4-FFF2-40B4-BE49-F238E27FC236}">
                <a16:creationId xmlns:a16="http://schemas.microsoft.com/office/drawing/2014/main" id="{03C9BE8A-2620-984A-9C07-A859317010AA}"/>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t>Needham Finance Committee- May 2025 Annual Town Meeting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56FC3-2F02-1345-B167-F5CC192F67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F7E892-951B-ABFF-E87D-5B777E5012FC}"/>
              </a:ext>
            </a:extLst>
          </p:cNvPr>
          <p:cNvSpPr>
            <a:spLocks noGrp="1"/>
          </p:cNvSpPr>
          <p:nvPr>
            <p:ph type="title"/>
          </p:nvPr>
        </p:nvSpPr>
        <p:spPr>
          <a:xfrm>
            <a:off x="838200" y="225511"/>
            <a:ext cx="7467600" cy="533400"/>
          </a:xfrm>
        </p:spPr>
        <p:txBody>
          <a:bodyPr>
            <a:noAutofit/>
          </a:bodyPr>
          <a:lstStyle/>
          <a:p>
            <a:pPr algn="l"/>
            <a:r>
              <a:rPr lang="en-US" sz="3200" dirty="0">
                <a:solidFill>
                  <a:schemeClr val="tx2"/>
                </a:solidFill>
                <a:latin typeface="+mn-lt"/>
              </a:rPr>
              <a:t>Use of Free Cash in Operating Budget</a:t>
            </a:r>
            <a:endParaRPr lang="en-US" sz="3200" dirty="0">
              <a:latin typeface="+mn-lt"/>
            </a:endParaRPr>
          </a:p>
        </p:txBody>
      </p:sp>
      <p:pic>
        <p:nvPicPr>
          <p:cNvPr id="3" name="Picture 2" descr="needham_logo_updated.jpg">
            <a:extLst>
              <a:ext uri="{FF2B5EF4-FFF2-40B4-BE49-F238E27FC236}">
                <a16:creationId xmlns:a16="http://schemas.microsoft.com/office/drawing/2014/main" id="{C74661EE-9926-63C7-6A4F-C36F13EA39A6}"/>
              </a:ext>
            </a:extLst>
          </p:cNvPr>
          <p:cNvPicPr>
            <a:picLocks noChangeAspect="1"/>
          </p:cNvPicPr>
          <p:nvPr/>
        </p:nvPicPr>
        <p:blipFill>
          <a:blip r:embed="rId3"/>
          <a:srcRect l="5738" r="7106"/>
          <a:stretch/>
        </p:blipFill>
        <p:spPr>
          <a:xfrm>
            <a:off x="10363200" y="0"/>
            <a:ext cx="1078879" cy="1237860"/>
          </a:xfrm>
          <a:prstGeom prst="rect">
            <a:avLst/>
          </a:prstGeom>
        </p:spPr>
      </p:pic>
      <p:sp>
        <p:nvSpPr>
          <p:cNvPr id="10" name="Footer Placeholder 4">
            <a:extLst>
              <a:ext uri="{FF2B5EF4-FFF2-40B4-BE49-F238E27FC236}">
                <a16:creationId xmlns:a16="http://schemas.microsoft.com/office/drawing/2014/main" id="{26E9A429-40E3-B63F-A2F4-19E6E3C5F55A}"/>
              </a:ext>
            </a:extLst>
          </p:cNvPr>
          <p:cNvSpPr>
            <a:spLocks noGrp="1"/>
          </p:cNvSpPr>
          <p:nvPr>
            <p:ph type="ftr" sz="quarter" idx="11"/>
          </p:nvPr>
        </p:nvSpPr>
        <p:spPr>
          <a:xfrm>
            <a:off x="4165600" y="6436059"/>
            <a:ext cx="3860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rPr>
              <a:t>Needham Finance Committee- May 2025 Annual Town Meeting</a:t>
            </a:r>
          </a:p>
        </p:txBody>
      </p:sp>
      <p:sp>
        <p:nvSpPr>
          <p:cNvPr id="6" name="TextBox 5">
            <a:extLst>
              <a:ext uri="{FF2B5EF4-FFF2-40B4-BE49-F238E27FC236}">
                <a16:creationId xmlns:a16="http://schemas.microsoft.com/office/drawing/2014/main" id="{80FCDE16-86BE-5365-6DAE-D204074C32E1}"/>
              </a:ext>
            </a:extLst>
          </p:cNvPr>
          <p:cNvSpPr txBox="1"/>
          <p:nvPr/>
        </p:nvSpPr>
        <p:spPr>
          <a:xfrm>
            <a:off x="749921" y="758911"/>
            <a:ext cx="10820400"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ea typeface="+mn-ea"/>
                <a:cs typeface="+mn-cs"/>
              </a:rPr>
              <a:t>Free Cash </a:t>
            </a:r>
            <a:r>
              <a:rPr kumimoji="0" lang="en-US" sz="1800" b="0" i="0" u="none" strike="noStrike" kern="1200" cap="none" spc="0" normalizeH="0" baseline="0" noProof="0" dirty="0">
                <a:ln>
                  <a:noFill/>
                </a:ln>
                <a:solidFill>
                  <a:prstClr val="black"/>
                </a:solidFill>
                <a:effectLst/>
                <a:uLnTx/>
                <a:uFillTx/>
                <a:ea typeface="+mn-ea"/>
                <a:cs typeface="+mn-cs"/>
              </a:rPr>
              <a:t>– The free cash balance is a function of actual revenue collections greater than the estimates and expenditures less than appropriations.  Free cash varies from year to year, and it has been the Town’s policy to use free cash not as a supplemental revenue source, but to improve reserves, invest in capital assets or to support short duration projects.  Free cash is used to support the operating budget the lesser of 2% of the budget turnback of the prior fiscal year, or or the actual amount returned</a:t>
            </a:r>
            <a:endParaRPr kumimoji="0" lang="en-US" sz="1800" b="1" i="0" u="none" strike="noStrike" kern="1200" cap="none" spc="0" normalizeH="0" baseline="0" noProof="0" dirty="0">
              <a:ln>
                <a:noFill/>
              </a:ln>
              <a:solidFill>
                <a:prstClr val="black"/>
              </a:solidFill>
              <a:effectLst/>
              <a:uLnTx/>
              <a:uFillTx/>
              <a:ea typeface="+mn-ea"/>
              <a:cs typeface="+mn-cs"/>
            </a:endParaRPr>
          </a:p>
        </p:txBody>
      </p:sp>
      <p:graphicFrame>
        <p:nvGraphicFramePr>
          <p:cNvPr id="11" name="Content Placeholder 10">
            <a:extLst>
              <a:ext uri="{FF2B5EF4-FFF2-40B4-BE49-F238E27FC236}">
                <a16:creationId xmlns:a16="http://schemas.microsoft.com/office/drawing/2014/main" id="{732D1EED-2021-A85C-C917-FADF8AF00CD0}"/>
              </a:ext>
            </a:extLst>
          </p:cNvPr>
          <p:cNvGraphicFramePr>
            <a:graphicFrameLocks noGrp="1"/>
          </p:cNvGraphicFramePr>
          <p:nvPr>
            <p:ph idx="1"/>
            <p:extLst>
              <p:ext uri="{D42A27DB-BD31-4B8C-83A1-F6EECF244321}">
                <p14:modId xmlns:p14="http://schemas.microsoft.com/office/powerpoint/2010/main" val="2246407810"/>
              </p:ext>
            </p:extLst>
          </p:nvPr>
        </p:nvGraphicFramePr>
        <p:xfrm>
          <a:off x="1524000" y="2271783"/>
          <a:ext cx="8610601" cy="4127410"/>
        </p:xfrm>
        <a:graphic>
          <a:graphicData uri="http://schemas.openxmlformats.org/drawingml/2006/table">
            <a:tbl>
              <a:tblPr firstRow="1">
                <a:tableStyleId>{3B4B98B0-60AC-42C2-AFA5-B58CD77FA1E5}</a:tableStyleId>
              </a:tblPr>
              <a:tblGrid>
                <a:gridCol w="1443209">
                  <a:extLst>
                    <a:ext uri="{9D8B030D-6E8A-4147-A177-3AD203B41FA5}">
                      <a16:colId xmlns:a16="http://schemas.microsoft.com/office/drawing/2014/main" val="933523878"/>
                    </a:ext>
                  </a:extLst>
                </a:gridCol>
                <a:gridCol w="2545884">
                  <a:extLst>
                    <a:ext uri="{9D8B030D-6E8A-4147-A177-3AD203B41FA5}">
                      <a16:colId xmlns:a16="http://schemas.microsoft.com/office/drawing/2014/main" val="1832959329"/>
                    </a:ext>
                  </a:extLst>
                </a:gridCol>
                <a:gridCol w="2640307">
                  <a:extLst>
                    <a:ext uri="{9D8B030D-6E8A-4147-A177-3AD203B41FA5}">
                      <a16:colId xmlns:a16="http://schemas.microsoft.com/office/drawing/2014/main" val="3867441910"/>
                    </a:ext>
                  </a:extLst>
                </a:gridCol>
                <a:gridCol w="1981201">
                  <a:extLst>
                    <a:ext uri="{9D8B030D-6E8A-4147-A177-3AD203B41FA5}">
                      <a16:colId xmlns:a16="http://schemas.microsoft.com/office/drawing/2014/main" val="4120164898"/>
                    </a:ext>
                  </a:extLst>
                </a:gridCol>
              </a:tblGrid>
              <a:tr h="515308">
                <a:tc>
                  <a:txBody>
                    <a:bodyPr/>
                    <a:lstStyle/>
                    <a:p>
                      <a:pPr algn="ctr" fontAlgn="b"/>
                      <a:r>
                        <a:rPr lang="en-US" sz="1800" b="0" u="none" strike="noStrike" dirty="0">
                          <a:solidFill>
                            <a:schemeClr val="accent1">
                              <a:lumMod val="75000"/>
                            </a:schemeClr>
                          </a:solidFill>
                          <a:effectLst/>
                        </a:rPr>
                        <a:t>Year</a:t>
                      </a:r>
                      <a:endParaRPr lang="en-US" sz="1800" b="0" i="0" u="none" strike="noStrike" dirty="0">
                        <a:solidFill>
                          <a:schemeClr val="accent1">
                            <a:lumMod val="75000"/>
                          </a:schemeClr>
                        </a:solidFill>
                        <a:effectLst/>
                        <a:latin typeface="+mn-lt"/>
                      </a:endParaRPr>
                    </a:p>
                  </a:txBody>
                  <a:tcPr marL="3534" marR="3534" marT="3534" marB="0" anchor="b"/>
                </a:tc>
                <a:tc>
                  <a:txBody>
                    <a:bodyPr/>
                    <a:lstStyle/>
                    <a:p>
                      <a:pPr algn="ctr" fontAlgn="b"/>
                      <a:r>
                        <a:rPr lang="en-US" sz="1800" b="0" u="none" strike="noStrike" dirty="0">
                          <a:solidFill>
                            <a:schemeClr val="accent1">
                              <a:lumMod val="75000"/>
                            </a:schemeClr>
                          </a:solidFill>
                          <a:effectLst/>
                        </a:rPr>
                        <a:t>Final Budget</a:t>
                      </a:r>
                      <a:endParaRPr lang="en-US" sz="1800" b="0" i="0" u="none" strike="noStrike" dirty="0">
                        <a:solidFill>
                          <a:schemeClr val="accent1">
                            <a:lumMod val="75000"/>
                          </a:schemeClr>
                        </a:solidFill>
                        <a:effectLst/>
                        <a:latin typeface="+mn-lt"/>
                      </a:endParaRPr>
                    </a:p>
                  </a:txBody>
                  <a:tcPr marL="3534" marR="3534" marT="3534" marB="0" anchor="b"/>
                </a:tc>
                <a:tc>
                  <a:txBody>
                    <a:bodyPr/>
                    <a:lstStyle/>
                    <a:p>
                      <a:pPr algn="ctr" fontAlgn="b"/>
                      <a:r>
                        <a:rPr lang="en-US" sz="1800" b="0" u="none" strike="noStrike" dirty="0">
                          <a:solidFill>
                            <a:schemeClr val="accent1">
                              <a:lumMod val="75000"/>
                            </a:schemeClr>
                          </a:solidFill>
                          <a:effectLst/>
                        </a:rPr>
                        <a:t>Free Cash Funding Budget</a:t>
                      </a:r>
                      <a:endParaRPr lang="en-US" sz="1800" b="0" i="0" u="none" strike="noStrike" dirty="0">
                        <a:solidFill>
                          <a:schemeClr val="accent1">
                            <a:lumMod val="75000"/>
                          </a:schemeClr>
                        </a:solidFill>
                        <a:effectLst/>
                        <a:latin typeface="+mn-lt"/>
                      </a:endParaRPr>
                    </a:p>
                  </a:txBody>
                  <a:tcPr marL="3534" marR="3534" marT="3534" marB="0" anchor="b"/>
                </a:tc>
                <a:tc>
                  <a:txBody>
                    <a:bodyPr/>
                    <a:lstStyle/>
                    <a:p>
                      <a:pPr algn="ctr" fontAlgn="b"/>
                      <a:r>
                        <a:rPr lang="en-US" sz="1800" b="0" u="none" strike="noStrike" dirty="0">
                          <a:solidFill>
                            <a:schemeClr val="accent1">
                              <a:lumMod val="75000"/>
                            </a:schemeClr>
                          </a:solidFill>
                          <a:effectLst/>
                        </a:rPr>
                        <a:t>FC % Budget</a:t>
                      </a:r>
                      <a:endParaRPr lang="en-US" sz="1800" b="0" i="0" u="none" strike="noStrike" dirty="0">
                        <a:solidFill>
                          <a:schemeClr val="accent1">
                            <a:lumMod val="75000"/>
                          </a:schemeClr>
                        </a:solidFill>
                        <a:effectLst/>
                        <a:latin typeface="+mn-lt"/>
                      </a:endParaRPr>
                    </a:p>
                  </a:txBody>
                  <a:tcPr marL="3534" marR="3534" marT="3534" marB="0" anchor="b"/>
                </a:tc>
                <a:extLst>
                  <a:ext uri="{0D108BD9-81ED-4DB2-BD59-A6C34878D82A}">
                    <a16:rowId xmlns:a16="http://schemas.microsoft.com/office/drawing/2014/main" val="825235091"/>
                  </a:ext>
                </a:extLst>
              </a:tr>
              <a:tr h="268767">
                <a:tc>
                  <a:txBody>
                    <a:bodyPr/>
                    <a:lstStyle/>
                    <a:p>
                      <a:pPr algn="ctr" fontAlgn="b"/>
                      <a:r>
                        <a:rPr lang="en-US" sz="1800" b="0" u="none" strike="noStrike" dirty="0">
                          <a:solidFill>
                            <a:srgbClr val="000000"/>
                          </a:solidFill>
                          <a:effectLst/>
                        </a:rPr>
                        <a:t>FY 2014</a:t>
                      </a:r>
                      <a:endParaRPr lang="en-US" sz="1800" b="0" i="0" u="none" strike="noStrike" dirty="0">
                        <a:solidFill>
                          <a:srgbClr val="000000"/>
                        </a:solidFill>
                        <a:effectLst/>
                        <a:latin typeface="+mn-lt"/>
                      </a:endParaRPr>
                    </a:p>
                  </a:txBody>
                  <a:tcPr marL="3534" marR="3534" marT="3534" marB="0" anchor="b"/>
                </a:tc>
                <a:tc>
                  <a:txBody>
                    <a:bodyPr/>
                    <a:lstStyle/>
                    <a:p>
                      <a:pPr algn="ctr" fontAlgn="b"/>
                      <a:r>
                        <a:rPr lang="en-US" sz="1800" b="0" u="none" strike="noStrike" dirty="0">
                          <a:solidFill>
                            <a:srgbClr val="000000"/>
                          </a:solidFill>
                          <a:effectLst/>
                        </a:rPr>
                        <a:t>$124,101,249</a:t>
                      </a:r>
                      <a:endParaRPr lang="en-US" sz="1800" b="0" i="0" u="none" strike="noStrike" dirty="0">
                        <a:solidFill>
                          <a:srgbClr val="000000"/>
                        </a:solidFill>
                        <a:effectLst/>
                        <a:latin typeface="+mn-lt"/>
                      </a:endParaRPr>
                    </a:p>
                  </a:txBody>
                  <a:tcPr marL="3534" marR="3534" marT="3534" marB="0" anchor="b"/>
                </a:tc>
                <a:tc>
                  <a:txBody>
                    <a:bodyPr/>
                    <a:lstStyle/>
                    <a:p>
                      <a:pPr algn="ctr" fontAlgn="b"/>
                      <a:r>
                        <a:rPr lang="en-US" sz="1800" b="0" u="none" strike="noStrike">
                          <a:solidFill>
                            <a:srgbClr val="000000"/>
                          </a:solidFill>
                          <a:effectLst/>
                        </a:rPr>
                        <a:t>$1,619,224</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a:solidFill>
                            <a:srgbClr val="000000"/>
                          </a:solidFill>
                          <a:effectLst/>
                        </a:rPr>
                        <a:t>1.3%</a:t>
                      </a:r>
                      <a:endParaRPr lang="en-US" sz="1800" b="0" i="0" u="none" strike="noStrike">
                        <a:solidFill>
                          <a:srgbClr val="000000"/>
                        </a:solidFill>
                        <a:effectLst/>
                        <a:latin typeface="+mn-lt"/>
                      </a:endParaRPr>
                    </a:p>
                  </a:txBody>
                  <a:tcPr marL="3534" marR="3534" marT="3534" marB="0" anchor="b"/>
                </a:tc>
                <a:extLst>
                  <a:ext uri="{0D108BD9-81ED-4DB2-BD59-A6C34878D82A}">
                    <a16:rowId xmlns:a16="http://schemas.microsoft.com/office/drawing/2014/main" val="1319606414"/>
                  </a:ext>
                </a:extLst>
              </a:tr>
              <a:tr h="268767">
                <a:tc>
                  <a:txBody>
                    <a:bodyPr/>
                    <a:lstStyle/>
                    <a:p>
                      <a:pPr algn="ctr" fontAlgn="b"/>
                      <a:r>
                        <a:rPr lang="en-US" sz="1800" b="0" u="none" strike="noStrike">
                          <a:solidFill>
                            <a:srgbClr val="000000"/>
                          </a:solidFill>
                          <a:effectLst/>
                        </a:rPr>
                        <a:t>FY 2015</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a:solidFill>
                            <a:srgbClr val="000000"/>
                          </a:solidFill>
                          <a:effectLst/>
                        </a:rPr>
                        <a:t>$129,531,899</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a:solidFill>
                            <a:srgbClr val="000000"/>
                          </a:solidFill>
                          <a:effectLst/>
                        </a:rPr>
                        <a:t>$2,032,765</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a:solidFill>
                            <a:srgbClr val="000000"/>
                          </a:solidFill>
                          <a:effectLst/>
                        </a:rPr>
                        <a:t>1.6%</a:t>
                      </a:r>
                      <a:endParaRPr lang="en-US" sz="1800" b="0" i="0" u="none" strike="noStrike">
                        <a:solidFill>
                          <a:srgbClr val="000000"/>
                        </a:solidFill>
                        <a:effectLst/>
                        <a:latin typeface="+mn-lt"/>
                      </a:endParaRPr>
                    </a:p>
                  </a:txBody>
                  <a:tcPr marL="3534" marR="3534" marT="3534" marB="0" anchor="b"/>
                </a:tc>
                <a:extLst>
                  <a:ext uri="{0D108BD9-81ED-4DB2-BD59-A6C34878D82A}">
                    <a16:rowId xmlns:a16="http://schemas.microsoft.com/office/drawing/2014/main" val="1208598899"/>
                  </a:ext>
                </a:extLst>
              </a:tr>
              <a:tr h="268767">
                <a:tc>
                  <a:txBody>
                    <a:bodyPr/>
                    <a:lstStyle/>
                    <a:p>
                      <a:pPr algn="ctr" fontAlgn="b"/>
                      <a:r>
                        <a:rPr lang="en-US" sz="1800" b="0" u="none" strike="noStrike">
                          <a:solidFill>
                            <a:srgbClr val="000000"/>
                          </a:solidFill>
                          <a:effectLst/>
                        </a:rPr>
                        <a:t>FY 2016</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dirty="0">
                          <a:solidFill>
                            <a:srgbClr val="000000"/>
                          </a:solidFill>
                          <a:effectLst/>
                        </a:rPr>
                        <a:t>$136,570,837</a:t>
                      </a:r>
                      <a:endParaRPr lang="en-US" sz="1800" b="0" i="0" u="none" strike="noStrike" dirty="0">
                        <a:solidFill>
                          <a:srgbClr val="000000"/>
                        </a:solidFill>
                        <a:effectLst/>
                        <a:latin typeface="+mn-lt"/>
                      </a:endParaRPr>
                    </a:p>
                  </a:txBody>
                  <a:tcPr marL="3534" marR="3534" marT="3534" marB="0" anchor="b"/>
                </a:tc>
                <a:tc>
                  <a:txBody>
                    <a:bodyPr/>
                    <a:lstStyle/>
                    <a:p>
                      <a:pPr algn="ctr" fontAlgn="b"/>
                      <a:r>
                        <a:rPr lang="en-US" sz="1800" b="0" u="none" strike="noStrike" dirty="0">
                          <a:solidFill>
                            <a:srgbClr val="000000"/>
                          </a:solidFill>
                          <a:effectLst/>
                        </a:rPr>
                        <a:t>$1,941,264</a:t>
                      </a:r>
                      <a:endParaRPr lang="en-US" sz="1800" b="0" i="0" u="none" strike="noStrike" dirty="0">
                        <a:solidFill>
                          <a:srgbClr val="000000"/>
                        </a:solidFill>
                        <a:effectLst/>
                        <a:latin typeface="+mn-lt"/>
                      </a:endParaRPr>
                    </a:p>
                  </a:txBody>
                  <a:tcPr marL="3534" marR="3534" marT="3534" marB="0" anchor="b"/>
                </a:tc>
                <a:tc>
                  <a:txBody>
                    <a:bodyPr/>
                    <a:lstStyle/>
                    <a:p>
                      <a:pPr algn="ctr" fontAlgn="b"/>
                      <a:r>
                        <a:rPr lang="en-US" sz="1800" b="0" u="none" strike="noStrike">
                          <a:solidFill>
                            <a:srgbClr val="000000"/>
                          </a:solidFill>
                          <a:effectLst/>
                        </a:rPr>
                        <a:t>1.4%</a:t>
                      </a:r>
                      <a:endParaRPr lang="en-US" sz="1800" b="0" i="0" u="none" strike="noStrike">
                        <a:solidFill>
                          <a:srgbClr val="000000"/>
                        </a:solidFill>
                        <a:effectLst/>
                        <a:latin typeface="+mn-lt"/>
                      </a:endParaRPr>
                    </a:p>
                  </a:txBody>
                  <a:tcPr marL="3534" marR="3534" marT="3534" marB="0" anchor="b"/>
                </a:tc>
                <a:extLst>
                  <a:ext uri="{0D108BD9-81ED-4DB2-BD59-A6C34878D82A}">
                    <a16:rowId xmlns:a16="http://schemas.microsoft.com/office/drawing/2014/main" val="2044540042"/>
                  </a:ext>
                </a:extLst>
              </a:tr>
              <a:tr h="268767">
                <a:tc>
                  <a:txBody>
                    <a:bodyPr/>
                    <a:lstStyle/>
                    <a:p>
                      <a:pPr algn="ctr" fontAlgn="b"/>
                      <a:r>
                        <a:rPr lang="en-US" sz="1800" b="0" u="none" strike="noStrike">
                          <a:solidFill>
                            <a:srgbClr val="000000"/>
                          </a:solidFill>
                          <a:effectLst/>
                        </a:rPr>
                        <a:t>FY 2017</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a:solidFill>
                            <a:srgbClr val="000000"/>
                          </a:solidFill>
                          <a:effectLst/>
                        </a:rPr>
                        <a:t>$144,396,032</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dirty="0">
                          <a:solidFill>
                            <a:srgbClr val="000000"/>
                          </a:solidFill>
                          <a:effectLst/>
                        </a:rPr>
                        <a:t>$1,763,165</a:t>
                      </a:r>
                      <a:endParaRPr lang="en-US" sz="1800" b="0" i="0" u="none" strike="noStrike" dirty="0">
                        <a:solidFill>
                          <a:srgbClr val="000000"/>
                        </a:solidFill>
                        <a:effectLst/>
                        <a:latin typeface="+mn-lt"/>
                      </a:endParaRPr>
                    </a:p>
                  </a:txBody>
                  <a:tcPr marL="3534" marR="3534" marT="3534" marB="0" anchor="b"/>
                </a:tc>
                <a:tc>
                  <a:txBody>
                    <a:bodyPr/>
                    <a:lstStyle/>
                    <a:p>
                      <a:pPr algn="ctr" fontAlgn="b"/>
                      <a:r>
                        <a:rPr lang="en-US" sz="1800" b="0" u="none" strike="noStrike">
                          <a:solidFill>
                            <a:srgbClr val="000000"/>
                          </a:solidFill>
                          <a:effectLst/>
                        </a:rPr>
                        <a:t>1.2%</a:t>
                      </a:r>
                      <a:endParaRPr lang="en-US" sz="1800" b="0" i="0" u="none" strike="noStrike">
                        <a:solidFill>
                          <a:srgbClr val="000000"/>
                        </a:solidFill>
                        <a:effectLst/>
                        <a:latin typeface="+mn-lt"/>
                      </a:endParaRPr>
                    </a:p>
                  </a:txBody>
                  <a:tcPr marL="3534" marR="3534" marT="3534" marB="0" anchor="b"/>
                </a:tc>
                <a:extLst>
                  <a:ext uri="{0D108BD9-81ED-4DB2-BD59-A6C34878D82A}">
                    <a16:rowId xmlns:a16="http://schemas.microsoft.com/office/drawing/2014/main" val="1881194090"/>
                  </a:ext>
                </a:extLst>
              </a:tr>
              <a:tr h="268767">
                <a:tc>
                  <a:txBody>
                    <a:bodyPr/>
                    <a:lstStyle/>
                    <a:p>
                      <a:pPr algn="ctr" fontAlgn="b"/>
                      <a:r>
                        <a:rPr lang="en-US" sz="1800" b="0" u="none" strike="noStrike">
                          <a:solidFill>
                            <a:srgbClr val="000000"/>
                          </a:solidFill>
                          <a:effectLst/>
                        </a:rPr>
                        <a:t>FY 2018</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a:solidFill>
                            <a:srgbClr val="000000"/>
                          </a:solidFill>
                          <a:effectLst/>
                        </a:rPr>
                        <a:t>$153,184,148</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a:solidFill>
                            <a:srgbClr val="000000"/>
                          </a:solidFill>
                          <a:effectLst/>
                        </a:rPr>
                        <a:t>$2,689,482</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dirty="0">
                          <a:solidFill>
                            <a:srgbClr val="000000"/>
                          </a:solidFill>
                          <a:effectLst/>
                        </a:rPr>
                        <a:t>1.8%</a:t>
                      </a:r>
                      <a:endParaRPr lang="en-US" sz="1800" b="0" i="0" u="none" strike="noStrike" dirty="0">
                        <a:solidFill>
                          <a:srgbClr val="000000"/>
                        </a:solidFill>
                        <a:effectLst/>
                        <a:latin typeface="+mn-lt"/>
                      </a:endParaRPr>
                    </a:p>
                  </a:txBody>
                  <a:tcPr marL="3534" marR="3534" marT="3534" marB="0" anchor="b"/>
                </a:tc>
                <a:extLst>
                  <a:ext uri="{0D108BD9-81ED-4DB2-BD59-A6C34878D82A}">
                    <a16:rowId xmlns:a16="http://schemas.microsoft.com/office/drawing/2014/main" val="2552518659"/>
                  </a:ext>
                </a:extLst>
              </a:tr>
              <a:tr h="268767">
                <a:tc>
                  <a:txBody>
                    <a:bodyPr/>
                    <a:lstStyle/>
                    <a:p>
                      <a:pPr algn="ctr" fontAlgn="b"/>
                      <a:r>
                        <a:rPr lang="en-US" sz="1800" b="0" u="none" strike="noStrike">
                          <a:solidFill>
                            <a:srgbClr val="000000"/>
                          </a:solidFill>
                          <a:effectLst/>
                        </a:rPr>
                        <a:t>FY 2019</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a:solidFill>
                            <a:srgbClr val="000000"/>
                          </a:solidFill>
                          <a:effectLst/>
                        </a:rPr>
                        <a:t>$162,736,704</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a:solidFill>
                            <a:srgbClr val="000000"/>
                          </a:solidFill>
                          <a:effectLst/>
                        </a:rPr>
                        <a:t>$2,506,298</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dirty="0">
                          <a:solidFill>
                            <a:srgbClr val="000000"/>
                          </a:solidFill>
                          <a:effectLst/>
                        </a:rPr>
                        <a:t>1.5%</a:t>
                      </a:r>
                      <a:endParaRPr lang="en-US" sz="1800" b="0" i="0" u="none" strike="noStrike" dirty="0">
                        <a:solidFill>
                          <a:srgbClr val="000000"/>
                        </a:solidFill>
                        <a:effectLst/>
                        <a:latin typeface="+mn-lt"/>
                      </a:endParaRPr>
                    </a:p>
                  </a:txBody>
                  <a:tcPr marL="3534" marR="3534" marT="3534" marB="0" anchor="b"/>
                </a:tc>
                <a:extLst>
                  <a:ext uri="{0D108BD9-81ED-4DB2-BD59-A6C34878D82A}">
                    <a16:rowId xmlns:a16="http://schemas.microsoft.com/office/drawing/2014/main" val="734261850"/>
                  </a:ext>
                </a:extLst>
              </a:tr>
              <a:tr h="268767">
                <a:tc>
                  <a:txBody>
                    <a:bodyPr/>
                    <a:lstStyle/>
                    <a:p>
                      <a:pPr algn="ctr" fontAlgn="b"/>
                      <a:r>
                        <a:rPr lang="en-US" sz="1800" b="0" u="none" strike="noStrike">
                          <a:solidFill>
                            <a:srgbClr val="000000"/>
                          </a:solidFill>
                          <a:effectLst/>
                        </a:rPr>
                        <a:t>FY 2020</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a:solidFill>
                            <a:srgbClr val="000000"/>
                          </a:solidFill>
                          <a:effectLst/>
                        </a:rPr>
                        <a:t>$178,260,006</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a:solidFill>
                            <a:srgbClr val="000000"/>
                          </a:solidFill>
                          <a:effectLst/>
                        </a:rPr>
                        <a:t>$2,068,301</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dirty="0">
                          <a:solidFill>
                            <a:srgbClr val="000000"/>
                          </a:solidFill>
                          <a:effectLst/>
                        </a:rPr>
                        <a:t>1.2%</a:t>
                      </a:r>
                      <a:endParaRPr lang="en-US" sz="1800" b="0" i="0" u="none" strike="noStrike" dirty="0">
                        <a:solidFill>
                          <a:srgbClr val="000000"/>
                        </a:solidFill>
                        <a:effectLst/>
                        <a:latin typeface="+mn-lt"/>
                      </a:endParaRPr>
                    </a:p>
                  </a:txBody>
                  <a:tcPr marL="3534" marR="3534" marT="3534" marB="0" anchor="b"/>
                </a:tc>
                <a:extLst>
                  <a:ext uri="{0D108BD9-81ED-4DB2-BD59-A6C34878D82A}">
                    <a16:rowId xmlns:a16="http://schemas.microsoft.com/office/drawing/2014/main" val="3654103386"/>
                  </a:ext>
                </a:extLst>
              </a:tr>
              <a:tr h="268767">
                <a:tc>
                  <a:txBody>
                    <a:bodyPr/>
                    <a:lstStyle/>
                    <a:p>
                      <a:pPr algn="ctr" fontAlgn="b"/>
                      <a:r>
                        <a:rPr lang="en-US" sz="1800" b="0" u="none" strike="noStrike">
                          <a:solidFill>
                            <a:srgbClr val="000000"/>
                          </a:solidFill>
                          <a:effectLst/>
                        </a:rPr>
                        <a:t>FY 2021</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a:solidFill>
                            <a:srgbClr val="000000"/>
                          </a:solidFill>
                          <a:effectLst/>
                        </a:rPr>
                        <a:t>$190,247,810</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a:solidFill>
                            <a:srgbClr val="000000"/>
                          </a:solidFill>
                          <a:effectLst/>
                        </a:rPr>
                        <a:t>$3,208,040</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dirty="0">
                          <a:solidFill>
                            <a:srgbClr val="000000"/>
                          </a:solidFill>
                          <a:effectLst/>
                        </a:rPr>
                        <a:t>1.7%</a:t>
                      </a:r>
                      <a:endParaRPr lang="en-US" sz="1800" b="0" i="0" u="none" strike="noStrike" dirty="0">
                        <a:solidFill>
                          <a:srgbClr val="000000"/>
                        </a:solidFill>
                        <a:effectLst/>
                        <a:latin typeface="+mn-lt"/>
                      </a:endParaRPr>
                    </a:p>
                  </a:txBody>
                  <a:tcPr marL="3534" marR="3534" marT="3534" marB="0" anchor="b"/>
                </a:tc>
                <a:extLst>
                  <a:ext uri="{0D108BD9-81ED-4DB2-BD59-A6C34878D82A}">
                    <a16:rowId xmlns:a16="http://schemas.microsoft.com/office/drawing/2014/main" val="517206398"/>
                  </a:ext>
                </a:extLst>
              </a:tr>
              <a:tr h="268767">
                <a:tc>
                  <a:txBody>
                    <a:bodyPr/>
                    <a:lstStyle/>
                    <a:p>
                      <a:pPr algn="ctr" fontAlgn="b"/>
                      <a:r>
                        <a:rPr lang="en-US" sz="1800" b="0" u="none" strike="noStrike">
                          <a:solidFill>
                            <a:srgbClr val="000000"/>
                          </a:solidFill>
                          <a:effectLst/>
                        </a:rPr>
                        <a:t>FY 2022</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a:solidFill>
                            <a:srgbClr val="000000"/>
                          </a:solidFill>
                          <a:effectLst/>
                        </a:rPr>
                        <a:t>$195,800,817</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a:solidFill>
                            <a:srgbClr val="000000"/>
                          </a:solidFill>
                          <a:effectLst/>
                        </a:rPr>
                        <a:t>$3,527,570</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dirty="0">
                          <a:solidFill>
                            <a:srgbClr val="000000"/>
                          </a:solidFill>
                          <a:effectLst/>
                        </a:rPr>
                        <a:t>1.8%</a:t>
                      </a:r>
                      <a:endParaRPr lang="en-US" sz="1800" b="0" i="0" u="none" strike="noStrike" dirty="0">
                        <a:solidFill>
                          <a:srgbClr val="000000"/>
                        </a:solidFill>
                        <a:effectLst/>
                        <a:latin typeface="+mn-lt"/>
                      </a:endParaRPr>
                    </a:p>
                  </a:txBody>
                  <a:tcPr marL="3534" marR="3534" marT="3534" marB="0" anchor="b"/>
                </a:tc>
                <a:extLst>
                  <a:ext uri="{0D108BD9-81ED-4DB2-BD59-A6C34878D82A}">
                    <a16:rowId xmlns:a16="http://schemas.microsoft.com/office/drawing/2014/main" val="2849118082"/>
                  </a:ext>
                </a:extLst>
              </a:tr>
              <a:tr h="268767">
                <a:tc>
                  <a:txBody>
                    <a:bodyPr/>
                    <a:lstStyle/>
                    <a:p>
                      <a:pPr algn="ctr" fontAlgn="b"/>
                      <a:r>
                        <a:rPr lang="en-US" sz="1800" b="0" u="none" strike="noStrike">
                          <a:solidFill>
                            <a:srgbClr val="000000"/>
                          </a:solidFill>
                          <a:effectLst/>
                        </a:rPr>
                        <a:t>FY 2023</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a:solidFill>
                            <a:srgbClr val="000000"/>
                          </a:solidFill>
                          <a:effectLst/>
                        </a:rPr>
                        <a:t>$206,188,160</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a:solidFill>
                            <a:srgbClr val="000000"/>
                          </a:solidFill>
                          <a:effectLst/>
                        </a:rPr>
                        <a:t>$3,625,000</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dirty="0">
                          <a:solidFill>
                            <a:srgbClr val="000000"/>
                          </a:solidFill>
                          <a:effectLst/>
                        </a:rPr>
                        <a:t>1.8%</a:t>
                      </a:r>
                      <a:endParaRPr lang="en-US" sz="1800" b="0" i="0" u="none" strike="noStrike" dirty="0">
                        <a:solidFill>
                          <a:srgbClr val="000000"/>
                        </a:solidFill>
                        <a:effectLst/>
                        <a:latin typeface="+mn-lt"/>
                      </a:endParaRPr>
                    </a:p>
                  </a:txBody>
                  <a:tcPr marL="3534" marR="3534" marT="3534" marB="0" anchor="b"/>
                </a:tc>
                <a:extLst>
                  <a:ext uri="{0D108BD9-81ED-4DB2-BD59-A6C34878D82A}">
                    <a16:rowId xmlns:a16="http://schemas.microsoft.com/office/drawing/2014/main" val="1151956623"/>
                  </a:ext>
                </a:extLst>
              </a:tr>
              <a:tr h="268767">
                <a:tc>
                  <a:txBody>
                    <a:bodyPr/>
                    <a:lstStyle/>
                    <a:p>
                      <a:pPr algn="ctr" fontAlgn="b"/>
                      <a:r>
                        <a:rPr lang="en-US" sz="1800" b="0" u="none" strike="noStrike">
                          <a:solidFill>
                            <a:srgbClr val="000000"/>
                          </a:solidFill>
                          <a:effectLst/>
                        </a:rPr>
                        <a:t>FY 2024</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a:solidFill>
                            <a:srgbClr val="000000"/>
                          </a:solidFill>
                          <a:effectLst/>
                        </a:rPr>
                        <a:t>$214,275,097</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a:solidFill>
                            <a:srgbClr val="000000"/>
                          </a:solidFill>
                          <a:effectLst/>
                        </a:rPr>
                        <a:t>$3,597,105</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dirty="0">
                          <a:solidFill>
                            <a:srgbClr val="000000"/>
                          </a:solidFill>
                          <a:effectLst/>
                        </a:rPr>
                        <a:t>1.7%</a:t>
                      </a:r>
                      <a:endParaRPr lang="en-US" sz="1800" b="0" i="0" u="none" strike="noStrike" dirty="0">
                        <a:solidFill>
                          <a:srgbClr val="000000"/>
                        </a:solidFill>
                        <a:effectLst/>
                        <a:latin typeface="+mn-lt"/>
                      </a:endParaRPr>
                    </a:p>
                  </a:txBody>
                  <a:tcPr marL="3534" marR="3534" marT="3534" marB="0" anchor="b"/>
                </a:tc>
                <a:extLst>
                  <a:ext uri="{0D108BD9-81ED-4DB2-BD59-A6C34878D82A}">
                    <a16:rowId xmlns:a16="http://schemas.microsoft.com/office/drawing/2014/main" val="1711178903"/>
                  </a:ext>
                </a:extLst>
              </a:tr>
              <a:tr h="268767">
                <a:tc>
                  <a:txBody>
                    <a:bodyPr/>
                    <a:lstStyle/>
                    <a:p>
                      <a:pPr algn="ctr" fontAlgn="b"/>
                      <a:r>
                        <a:rPr lang="en-US" sz="1800" b="0" u="none" strike="noStrike">
                          <a:solidFill>
                            <a:srgbClr val="000000"/>
                          </a:solidFill>
                          <a:effectLst/>
                        </a:rPr>
                        <a:t>FY 2025</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a:solidFill>
                            <a:srgbClr val="000000"/>
                          </a:solidFill>
                          <a:effectLst/>
                        </a:rPr>
                        <a:t>$226,151,668</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a:solidFill>
                            <a:srgbClr val="000000"/>
                          </a:solidFill>
                          <a:effectLst/>
                        </a:rPr>
                        <a:t>$4,081,603</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dirty="0">
                          <a:solidFill>
                            <a:srgbClr val="000000"/>
                          </a:solidFill>
                          <a:effectLst/>
                        </a:rPr>
                        <a:t>1.8%</a:t>
                      </a:r>
                      <a:endParaRPr lang="en-US" sz="1800" b="0" i="0" u="none" strike="noStrike" dirty="0">
                        <a:solidFill>
                          <a:srgbClr val="000000"/>
                        </a:solidFill>
                        <a:effectLst/>
                        <a:latin typeface="+mn-lt"/>
                      </a:endParaRPr>
                    </a:p>
                  </a:txBody>
                  <a:tcPr marL="3534" marR="3534" marT="3534" marB="0" anchor="b"/>
                </a:tc>
                <a:extLst>
                  <a:ext uri="{0D108BD9-81ED-4DB2-BD59-A6C34878D82A}">
                    <a16:rowId xmlns:a16="http://schemas.microsoft.com/office/drawing/2014/main" val="2273698073"/>
                  </a:ext>
                </a:extLst>
              </a:tr>
              <a:tr h="268767">
                <a:tc>
                  <a:txBody>
                    <a:bodyPr/>
                    <a:lstStyle/>
                    <a:p>
                      <a:pPr algn="ctr" fontAlgn="b"/>
                      <a:r>
                        <a:rPr lang="en-US" sz="1800" b="0" u="none" strike="noStrike" dirty="0">
                          <a:solidFill>
                            <a:srgbClr val="000000"/>
                          </a:solidFill>
                          <a:effectLst/>
                        </a:rPr>
                        <a:t>FY 2026</a:t>
                      </a:r>
                      <a:endParaRPr lang="en-US" sz="1800" b="0" i="0" u="none" strike="noStrike" dirty="0">
                        <a:solidFill>
                          <a:srgbClr val="000000"/>
                        </a:solidFill>
                        <a:effectLst/>
                        <a:latin typeface="+mn-lt"/>
                      </a:endParaRPr>
                    </a:p>
                  </a:txBody>
                  <a:tcPr marL="3534" marR="3534" marT="3534" marB="0" anchor="b"/>
                </a:tc>
                <a:tc>
                  <a:txBody>
                    <a:bodyPr/>
                    <a:lstStyle/>
                    <a:p>
                      <a:pPr algn="ctr" fontAlgn="b"/>
                      <a:r>
                        <a:rPr lang="en-US" sz="1800" b="0" u="none" strike="noStrike">
                          <a:solidFill>
                            <a:srgbClr val="000000"/>
                          </a:solidFill>
                          <a:effectLst/>
                        </a:rPr>
                        <a:t>$235,925,907</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a:solidFill>
                            <a:srgbClr val="000000"/>
                          </a:solidFill>
                          <a:effectLst/>
                        </a:rPr>
                        <a:t>$4,245,792</a:t>
                      </a:r>
                      <a:endParaRPr lang="en-US" sz="1800" b="0" i="0" u="none" strike="noStrike">
                        <a:solidFill>
                          <a:srgbClr val="000000"/>
                        </a:solidFill>
                        <a:effectLst/>
                        <a:latin typeface="+mn-lt"/>
                      </a:endParaRPr>
                    </a:p>
                  </a:txBody>
                  <a:tcPr marL="3534" marR="3534" marT="3534" marB="0" anchor="b"/>
                </a:tc>
                <a:tc>
                  <a:txBody>
                    <a:bodyPr/>
                    <a:lstStyle/>
                    <a:p>
                      <a:pPr algn="ctr" fontAlgn="b"/>
                      <a:r>
                        <a:rPr lang="en-US" sz="1800" b="0" u="none" strike="noStrike" dirty="0">
                          <a:solidFill>
                            <a:srgbClr val="000000"/>
                          </a:solidFill>
                          <a:effectLst/>
                        </a:rPr>
                        <a:t>1.8%</a:t>
                      </a:r>
                      <a:endParaRPr lang="en-US" sz="1800" b="0" i="0" u="none" strike="noStrike" dirty="0">
                        <a:solidFill>
                          <a:srgbClr val="000000"/>
                        </a:solidFill>
                        <a:effectLst/>
                        <a:latin typeface="+mn-lt"/>
                      </a:endParaRPr>
                    </a:p>
                  </a:txBody>
                  <a:tcPr marL="3534" marR="3534" marT="3534" marB="0" anchor="b"/>
                </a:tc>
                <a:extLst>
                  <a:ext uri="{0D108BD9-81ED-4DB2-BD59-A6C34878D82A}">
                    <a16:rowId xmlns:a16="http://schemas.microsoft.com/office/drawing/2014/main" val="3096489061"/>
                  </a:ext>
                </a:extLst>
              </a:tr>
            </a:tbl>
          </a:graphicData>
        </a:graphic>
      </p:graphicFrame>
      <p:sp>
        <p:nvSpPr>
          <p:cNvPr id="4" name="Slide Number Placeholder 3">
            <a:extLst>
              <a:ext uri="{FF2B5EF4-FFF2-40B4-BE49-F238E27FC236}">
                <a16:creationId xmlns:a16="http://schemas.microsoft.com/office/drawing/2014/main" id="{99FC52B6-567C-D5FE-BCAC-B5264236434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7568F9F-DADA-45C1-8D41-FA76354DCC21}"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645294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F91FC-B5ED-975B-7CC9-875962F6F6FE}"/>
              </a:ext>
            </a:extLst>
          </p:cNvPr>
          <p:cNvSpPr>
            <a:spLocks noGrp="1"/>
          </p:cNvSpPr>
          <p:nvPr>
            <p:ph type="title"/>
          </p:nvPr>
        </p:nvSpPr>
        <p:spPr>
          <a:xfrm>
            <a:off x="914400" y="750197"/>
            <a:ext cx="10972800" cy="1143000"/>
          </a:xfrm>
        </p:spPr>
        <p:txBody>
          <a:bodyPr anchor="t">
            <a:normAutofit/>
          </a:bodyPr>
          <a:lstStyle/>
          <a:p>
            <a:pPr algn="l"/>
            <a:r>
              <a:rPr lang="en-US" dirty="0">
                <a:solidFill>
                  <a:srgbClr val="002060"/>
                </a:solidFill>
                <a:latin typeface="+mn-lt"/>
              </a:rPr>
              <a:t>Overview</a:t>
            </a:r>
          </a:p>
        </p:txBody>
      </p:sp>
      <p:sp>
        <p:nvSpPr>
          <p:cNvPr id="4" name="Slide Number Placeholder 3">
            <a:extLst>
              <a:ext uri="{FF2B5EF4-FFF2-40B4-BE49-F238E27FC236}">
                <a16:creationId xmlns:a16="http://schemas.microsoft.com/office/drawing/2014/main" id="{87127DEB-564F-EB09-1EDB-BE5D1A46E9DC}"/>
              </a:ext>
            </a:extLst>
          </p:cNvPr>
          <p:cNvSpPr>
            <a:spLocks noGrp="1"/>
          </p:cNvSpPr>
          <p:nvPr>
            <p:ph type="sldNum" sz="quarter" idx="12"/>
          </p:nvPr>
        </p:nvSpPr>
        <p:spPr/>
        <p:txBody>
          <a:bodyPr>
            <a:normAutofit/>
          </a:bodyPr>
          <a:lstStyle/>
          <a:p>
            <a:pPr>
              <a:spcAft>
                <a:spcPts val="600"/>
              </a:spcAft>
            </a:pPr>
            <a:fld id="{17568F9F-DADA-45C1-8D41-FA76354DCC21}" type="slidenum">
              <a:rPr lang="en-US" sz="1100">
                <a:solidFill>
                  <a:srgbClr val="FFFFFF"/>
                </a:solidFill>
              </a:rPr>
              <a:pPr>
                <a:spcAft>
                  <a:spcPts val="600"/>
                </a:spcAft>
              </a:pPr>
              <a:t>2</a:t>
            </a:fld>
            <a:endParaRPr lang="en-US" sz="1100">
              <a:solidFill>
                <a:srgbClr val="FFFFFF"/>
              </a:solidFill>
            </a:endParaRPr>
          </a:p>
        </p:txBody>
      </p:sp>
      <p:pic>
        <p:nvPicPr>
          <p:cNvPr id="6" name="Picture 2" descr="Town of Needham, MA logo">
            <a:extLst>
              <a:ext uri="{FF2B5EF4-FFF2-40B4-BE49-F238E27FC236}">
                <a16:creationId xmlns:a16="http://schemas.microsoft.com/office/drawing/2014/main" id="{FF6B6627-1F11-3AEF-B3D5-AB76E75E33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1" b="-1"/>
          <a:stretch/>
        </p:blipFill>
        <p:spPr bwMode="auto">
          <a:xfrm>
            <a:off x="10448365" y="323464"/>
            <a:ext cx="1163618" cy="1163618"/>
          </a:xfrm>
          <a:custGeom>
            <a:avLst/>
            <a:gdLst/>
            <a:ahLst/>
            <a:cxnLst/>
            <a:rect l="l" t="t" r="r" b="b"/>
            <a:pathLst>
              <a:path w="4694238" h="4694238">
                <a:moveTo>
                  <a:pt x="2347119" y="0"/>
                </a:moveTo>
                <a:cubicBezTo>
                  <a:pt x="3643397" y="0"/>
                  <a:pt x="4694238" y="1050841"/>
                  <a:pt x="4694238" y="2347119"/>
                </a:cubicBezTo>
                <a:cubicBezTo>
                  <a:pt x="4694238" y="3643397"/>
                  <a:pt x="3643397" y="4694238"/>
                  <a:pt x="2347119" y="4694238"/>
                </a:cubicBezTo>
                <a:cubicBezTo>
                  <a:pt x="1050841" y="4694238"/>
                  <a:pt x="0" y="3643397"/>
                  <a:pt x="0" y="2347119"/>
                </a:cubicBezTo>
                <a:cubicBezTo>
                  <a:pt x="0" y="1050841"/>
                  <a:pt x="1050841" y="0"/>
                  <a:pt x="2347119" y="0"/>
                </a:cubicBezTo>
                <a:close/>
              </a:path>
            </a:pathLst>
          </a:custGeom>
          <a:noFill/>
          <a:extLst>
            <a:ext uri="{909E8E84-426E-40DD-AFC4-6F175D3DCCD1}">
              <a14:hiddenFill xmlns:a14="http://schemas.microsoft.com/office/drawing/2010/main">
                <a:solidFill>
                  <a:srgbClr val="FFFFFF"/>
                </a:solidFill>
              </a14:hiddenFill>
            </a:ext>
          </a:extLst>
        </p:spPr>
      </p:pic>
      <p:pic>
        <p:nvPicPr>
          <p:cNvPr id="11" name="Content Placeholder 10">
            <a:extLst>
              <a:ext uri="{FF2B5EF4-FFF2-40B4-BE49-F238E27FC236}">
                <a16:creationId xmlns:a16="http://schemas.microsoft.com/office/drawing/2014/main" id="{77C544FA-BA73-E76F-8D56-1317080C6757}"/>
              </a:ext>
            </a:extLst>
          </p:cNvPr>
          <p:cNvPicPr>
            <a:picLocks noGrp="1" noChangeAspect="1"/>
          </p:cNvPicPr>
          <p:nvPr>
            <p:ph idx="1"/>
          </p:nvPr>
        </p:nvPicPr>
        <p:blipFill>
          <a:blip r:embed="rId3"/>
          <a:stretch>
            <a:fillRect/>
          </a:stretch>
        </p:blipFill>
        <p:spPr>
          <a:xfrm>
            <a:off x="1551632" y="1600200"/>
            <a:ext cx="8669166" cy="4756151"/>
          </a:xfrm>
          <a:prstGeom prst="rect">
            <a:avLst/>
          </a:prstGeom>
        </p:spPr>
      </p:pic>
    </p:spTree>
    <p:extLst>
      <p:ext uri="{BB962C8B-B14F-4D97-AF65-F5344CB8AC3E}">
        <p14:creationId xmlns:p14="http://schemas.microsoft.com/office/powerpoint/2010/main" val="2687399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D013ED4-83E1-3A13-7232-CCA1D5319ECE}"/>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8BB9F608-639F-918F-31EB-D9061D4CF5B4}"/>
              </a:ext>
            </a:extLst>
          </p:cNvPr>
          <p:cNvSpPr>
            <a:spLocks noGrp="1"/>
          </p:cNvSpPr>
          <p:nvPr>
            <p:ph type="title"/>
          </p:nvPr>
        </p:nvSpPr>
        <p:spPr>
          <a:xfrm>
            <a:off x="928744" y="161519"/>
            <a:ext cx="10515600" cy="1325563"/>
          </a:xfrm>
        </p:spPr>
        <p:txBody>
          <a:bodyPr>
            <a:normAutofit/>
          </a:bodyPr>
          <a:lstStyle/>
          <a:p>
            <a:r>
              <a:rPr lang="en-US" dirty="0"/>
              <a:t>Revenue </a:t>
            </a:r>
            <a:r>
              <a:rPr lang="en-US" sz="1800" dirty="0"/>
              <a:t>($ millions) </a:t>
            </a:r>
            <a:endParaRPr lang="en-US" sz="1600" dirty="0"/>
          </a:p>
        </p:txBody>
      </p:sp>
      <p:graphicFrame>
        <p:nvGraphicFramePr>
          <p:cNvPr id="2" name="Content Placeholder 5">
            <a:extLst>
              <a:ext uri="{FF2B5EF4-FFF2-40B4-BE49-F238E27FC236}">
                <a16:creationId xmlns:a16="http://schemas.microsoft.com/office/drawing/2014/main" id="{C0269532-403B-4C03-8FB6-23EA0990840A}"/>
              </a:ext>
            </a:extLst>
          </p:cNvPr>
          <p:cNvGraphicFramePr>
            <a:graphicFrameLocks noGrp="1"/>
          </p:cNvGraphicFramePr>
          <p:nvPr>
            <p:ph sz="half" idx="1"/>
            <p:extLst>
              <p:ext uri="{D42A27DB-BD31-4B8C-83A1-F6EECF244321}">
                <p14:modId xmlns:p14="http://schemas.microsoft.com/office/powerpoint/2010/main" val="3897186757"/>
              </p:ext>
            </p:extLst>
          </p:nvPr>
        </p:nvGraphicFramePr>
        <p:xfrm>
          <a:off x="1535621" y="1216191"/>
          <a:ext cx="8777343" cy="4513878"/>
        </p:xfrm>
        <a:graphic>
          <a:graphicData uri="http://schemas.openxmlformats.org/drawingml/2006/table">
            <a:tbl>
              <a:tblPr firstRow="1">
                <a:tableStyleId>{3B4B98B0-60AC-42C2-AFA5-B58CD77FA1E5}</a:tableStyleId>
              </a:tblPr>
              <a:tblGrid>
                <a:gridCol w="4151961">
                  <a:extLst>
                    <a:ext uri="{9D8B030D-6E8A-4147-A177-3AD203B41FA5}">
                      <a16:colId xmlns:a16="http://schemas.microsoft.com/office/drawing/2014/main" val="1499597986"/>
                    </a:ext>
                  </a:extLst>
                </a:gridCol>
                <a:gridCol w="1429664">
                  <a:extLst>
                    <a:ext uri="{9D8B030D-6E8A-4147-A177-3AD203B41FA5}">
                      <a16:colId xmlns:a16="http://schemas.microsoft.com/office/drawing/2014/main" val="2562084445"/>
                    </a:ext>
                  </a:extLst>
                </a:gridCol>
                <a:gridCol w="1569554">
                  <a:extLst>
                    <a:ext uri="{9D8B030D-6E8A-4147-A177-3AD203B41FA5}">
                      <a16:colId xmlns:a16="http://schemas.microsoft.com/office/drawing/2014/main" val="1303697355"/>
                    </a:ext>
                  </a:extLst>
                </a:gridCol>
                <a:gridCol w="1626164">
                  <a:extLst>
                    <a:ext uri="{9D8B030D-6E8A-4147-A177-3AD203B41FA5}">
                      <a16:colId xmlns:a16="http://schemas.microsoft.com/office/drawing/2014/main" val="2164865611"/>
                    </a:ext>
                  </a:extLst>
                </a:gridCol>
              </a:tblGrid>
              <a:tr h="276009">
                <a:tc>
                  <a:txBody>
                    <a:bodyPr/>
                    <a:lstStyle/>
                    <a:p>
                      <a:pPr algn="l" fontAlgn="b"/>
                      <a:endParaRPr lang="en-US" sz="18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rtl="0" fontAlgn="b"/>
                      <a:r>
                        <a:rPr lang="en-US" sz="2000" b="0" u="none" strike="noStrike" dirty="0">
                          <a:solidFill>
                            <a:schemeClr val="accent1"/>
                          </a:solidFill>
                          <a:effectLst/>
                        </a:rPr>
                        <a:t>FY2025</a:t>
                      </a:r>
                      <a:endParaRPr lang="en-US" sz="2000" b="0" i="0" u="none" strike="noStrike" dirty="0">
                        <a:solidFill>
                          <a:schemeClr val="accent1"/>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rtl="0" fontAlgn="b"/>
                      <a:r>
                        <a:rPr lang="en-US" sz="2000" b="0" u="none" strike="noStrike" dirty="0">
                          <a:solidFill>
                            <a:schemeClr val="accent1"/>
                          </a:solidFill>
                          <a:effectLst/>
                        </a:rPr>
                        <a:t>FY2026</a:t>
                      </a:r>
                      <a:endParaRPr lang="en-US" sz="2000" b="0" i="0" u="none" strike="noStrike" dirty="0">
                        <a:solidFill>
                          <a:schemeClr val="accent1"/>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rtl="0" fontAlgn="b"/>
                      <a:r>
                        <a:rPr lang="en-US" sz="2000" b="0" u="none" strike="noStrike" dirty="0">
                          <a:solidFill>
                            <a:schemeClr val="accent1"/>
                          </a:solidFill>
                          <a:effectLst/>
                        </a:rPr>
                        <a:t>% change</a:t>
                      </a:r>
                      <a:endParaRPr lang="en-US" sz="2000" b="0" i="0" u="none" strike="noStrike" dirty="0">
                        <a:solidFill>
                          <a:schemeClr val="accent1"/>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extLst>
                  <a:ext uri="{0D108BD9-81ED-4DB2-BD59-A6C34878D82A}">
                    <a16:rowId xmlns:a16="http://schemas.microsoft.com/office/drawing/2014/main" val="1675917247"/>
                  </a:ext>
                </a:extLst>
              </a:tr>
              <a:tr h="276009">
                <a:tc>
                  <a:txBody>
                    <a:bodyPr/>
                    <a:lstStyle/>
                    <a:p>
                      <a:pPr algn="l" fontAlgn="b"/>
                      <a:endParaRPr lang="en-US" sz="18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fontAlgn="b"/>
                      <a:endParaRPr lang="en-US" sz="2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fontAlgn="b"/>
                      <a:endParaRPr lang="en-US" sz="2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fontAlgn="b"/>
                      <a:endParaRPr lang="en-US" sz="2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extLst>
                  <a:ext uri="{0D108BD9-81ED-4DB2-BD59-A6C34878D82A}">
                    <a16:rowId xmlns:a16="http://schemas.microsoft.com/office/drawing/2014/main" val="287427109"/>
                  </a:ext>
                </a:extLst>
              </a:tr>
              <a:tr h="276009">
                <a:tc>
                  <a:txBody>
                    <a:bodyPr/>
                    <a:lstStyle/>
                    <a:p>
                      <a:pPr algn="l" rtl="0" fontAlgn="b"/>
                      <a:r>
                        <a:rPr lang="en-US" sz="2000" b="0" u="none" strike="noStrike" dirty="0">
                          <a:solidFill>
                            <a:schemeClr val="accent1"/>
                          </a:solidFill>
                          <a:effectLst/>
                        </a:rPr>
                        <a:t>Property Taxes</a:t>
                      </a:r>
                      <a:endParaRPr lang="en-US" sz="2000" b="0" i="0" u="none" strike="noStrike" dirty="0">
                        <a:solidFill>
                          <a:schemeClr val="accent1"/>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rtl="0" fontAlgn="b"/>
                      <a:r>
                        <a:rPr lang="en-US" sz="2000" b="0" u="none" strike="noStrike" dirty="0">
                          <a:solidFill>
                            <a:srgbClr val="000000"/>
                          </a:solidFill>
                          <a:effectLst/>
                        </a:rPr>
                        <a:t>$192.4</a:t>
                      </a:r>
                      <a:endParaRPr lang="en-US" sz="2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rtl="0" fontAlgn="b"/>
                      <a:r>
                        <a:rPr lang="en-US" sz="2000" b="0" u="none" strike="noStrike" dirty="0">
                          <a:solidFill>
                            <a:srgbClr val="000000"/>
                          </a:solidFill>
                          <a:effectLst/>
                        </a:rPr>
                        <a:t>$202.3</a:t>
                      </a:r>
                      <a:endParaRPr lang="en-US" sz="2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rtl="0" fontAlgn="b"/>
                      <a:r>
                        <a:rPr lang="en-US" sz="2000" b="0" u="none" strike="noStrike" dirty="0">
                          <a:solidFill>
                            <a:srgbClr val="000000"/>
                          </a:solidFill>
                          <a:effectLst/>
                        </a:rPr>
                        <a:t>5.14%</a:t>
                      </a:r>
                      <a:endParaRPr lang="en-US" sz="2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extLst>
                  <a:ext uri="{0D108BD9-81ED-4DB2-BD59-A6C34878D82A}">
                    <a16:rowId xmlns:a16="http://schemas.microsoft.com/office/drawing/2014/main" val="3145698023"/>
                  </a:ext>
                </a:extLst>
              </a:tr>
              <a:tr h="276009">
                <a:tc>
                  <a:txBody>
                    <a:bodyPr/>
                    <a:lstStyle/>
                    <a:p>
                      <a:pPr algn="l" fontAlgn="b"/>
                      <a:endParaRPr lang="en-US" sz="2000" b="0" i="0" u="none" strike="noStrike" dirty="0">
                        <a:solidFill>
                          <a:schemeClr val="accent1"/>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fontAlgn="b"/>
                      <a:endParaRPr lang="en-US" sz="20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fontAlgn="b"/>
                      <a:endParaRPr lang="en-US" sz="2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fontAlgn="b"/>
                      <a:endParaRPr lang="en-US" sz="2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extLst>
                  <a:ext uri="{0D108BD9-81ED-4DB2-BD59-A6C34878D82A}">
                    <a16:rowId xmlns:a16="http://schemas.microsoft.com/office/drawing/2014/main" val="3857858082"/>
                  </a:ext>
                </a:extLst>
              </a:tr>
              <a:tr h="276009">
                <a:tc>
                  <a:txBody>
                    <a:bodyPr/>
                    <a:lstStyle/>
                    <a:p>
                      <a:pPr algn="l" rtl="0" fontAlgn="b"/>
                      <a:r>
                        <a:rPr lang="en-US" sz="2000" b="0" u="none" strike="noStrike" dirty="0">
                          <a:solidFill>
                            <a:schemeClr val="accent1"/>
                          </a:solidFill>
                          <a:effectLst/>
                        </a:rPr>
                        <a:t>State Aid</a:t>
                      </a:r>
                      <a:endParaRPr lang="en-US" sz="2000" b="0" i="0" u="none" strike="noStrike" dirty="0">
                        <a:solidFill>
                          <a:schemeClr val="accent1"/>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rtl="0" fontAlgn="b"/>
                      <a:r>
                        <a:rPr lang="en-US" sz="2000" b="0" u="none" strike="noStrike">
                          <a:solidFill>
                            <a:srgbClr val="000000"/>
                          </a:solidFill>
                          <a:effectLst/>
                        </a:rPr>
                        <a:t>$16.2</a:t>
                      </a:r>
                      <a:endParaRPr lang="en-US" sz="20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rtl="0" fontAlgn="b"/>
                      <a:r>
                        <a:rPr lang="en-US" sz="2000" b="0" u="none" strike="noStrike">
                          <a:solidFill>
                            <a:srgbClr val="000000"/>
                          </a:solidFill>
                          <a:effectLst/>
                        </a:rPr>
                        <a:t>$16.7</a:t>
                      </a:r>
                      <a:endParaRPr lang="en-US" sz="20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rtl="0" fontAlgn="b"/>
                      <a:r>
                        <a:rPr lang="en-US" sz="2000" b="0" u="none" strike="noStrike" dirty="0">
                          <a:solidFill>
                            <a:srgbClr val="000000"/>
                          </a:solidFill>
                          <a:effectLst/>
                        </a:rPr>
                        <a:t>3.02%</a:t>
                      </a:r>
                      <a:endParaRPr lang="en-US" sz="2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extLst>
                  <a:ext uri="{0D108BD9-81ED-4DB2-BD59-A6C34878D82A}">
                    <a16:rowId xmlns:a16="http://schemas.microsoft.com/office/drawing/2014/main" val="3304028954"/>
                  </a:ext>
                </a:extLst>
              </a:tr>
              <a:tr h="276009">
                <a:tc>
                  <a:txBody>
                    <a:bodyPr/>
                    <a:lstStyle/>
                    <a:p>
                      <a:pPr algn="l" fontAlgn="b"/>
                      <a:endParaRPr lang="en-US" sz="2000" b="0" i="0" u="none" strike="noStrike">
                        <a:solidFill>
                          <a:schemeClr val="accent1"/>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fontAlgn="b"/>
                      <a:endParaRPr lang="en-US" sz="2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fontAlgn="b"/>
                      <a:endParaRPr lang="en-US" sz="20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fontAlgn="b"/>
                      <a:endParaRPr lang="en-US" sz="2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extLst>
                  <a:ext uri="{0D108BD9-81ED-4DB2-BD59-A6C34878D82A}">
                    <a16:rowId xmlns:a16="http://schemas.microsoft.com/office/drawing/2014/main" val="4265524169"/>
                  </a:ext>
                </a:extLst>
              </a:tr>
              <a:tr h="276009">
                <a:tc>
                  <a:txBody>
                    <a:bodyPr/>
                    <a:lstStyle/>
                    <a:p>
                      <a:pPr algn="l" rtl="0" fontAlgn="b"/>
                      <a:r>
                        <a:rPr lang="en-US" sz="2000" b="0" u="none" strike="noStrike" dirty="0">
                          <a:solidFill>
                            <a:schemeClr val="accent1"/>
                          </a:solidFill>
                          <a:effectLst/>
                        </a:rPr>
                        <a:t>Local Receipts</a:t>
                      </a:r>
                      <a:endParaRPr lang="en-US" sz="2000" b="0" i="0" u="none" strike="noStrike" dirty="0">
                        <a:solidFill>
                          <a:schemeClr val="accent1"/>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rtl="0" fontAlgn="b"/>
                      <a:r>
                        <a:rPr lang="en-US" sz="2000" b="0" u="none" strike="noStrike">
                          <a:solidFill>
                            <a:srgbClr val="000000"/>
                          </a:solidFill>
                          <a:effectLst/>
                        </a:rPr>
                        <a:t>$15.4</a:t>
                      </a:r>
                      <a:endParaRPr lang="en-US" sz="20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rtl="0" fontAlgn="b"/>
                      <a:r>
                        <a:rPr lang="en-US" sz="2000" b="0" u="none" strike="noStrike" dirty="0">
                          <a:solidFill>
                            <a:srgbClr val="000000"/>
                          </a:solidFill>
                          <a:effectLst/>
                        </a:rPr>
                        <a:t>$16.7</a:t>
                      </a:r>
                      <a:endParaRPr lang="en-US" sz="2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rtl="0" fontAlgn="b"/>
                      <a:r>
                        <a:rPr lang="en-US" sz="2000" b="0" u="none" strike="noStrike" dirty="0">
                          <a:solidFill>
                            <a:srgbClr val="000000"/>
                          </a:solidFill>
                          <a:effectLst/>
                        </a:rPr>
                        <a:t>8.17%</a:t>
                      </a:r>
                      <a:endParaRPr lang="en-US" sz="2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extLst>
                  <a:ext uri="{0D108BD9-81ED-4DB2-BD59-A6C34878D82A}">
                    <a16:rowId xmlns:a16="http://schemas.microsoft.com/office/drawing/2014/main" val="459192059"/>
                  </a:ext>
                </a:extLst>
              </a:tr>
              <a:tr h="276009">
                <a:tc>
                  <a:txBody>
                    <a:bodyPr/>
                    <a:lstStyle/>
                    <a:p>
                      <a:pPr algn="l" fontAlgn="b"/>
                      <a:endParaRPr lang="en-US" sz="2000" b="0" i="0" u="none" strike="noStrike" dirty="0">
                        <a:solidFill>
                          <a:schemeClr val="accent1"/>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fontAlgn="b"/>
                      <a:endParaRPr lang="en-US" sz="20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fontAlgn="b"/>
                      <a:endParaRPr lang="en-US" sz="20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fontAlgn="b"/>
                      <a:endParaRPr lang="en-US" sz="2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extLst>
                  <a:ext uri="{0D108BD9-81ED-4DB2-BD59-A6C34878D82A}">
                    <a16:rowId xmlns:a16="http://schemas.microsoft.com/office/drawing/2014/main" val="587391147"/>
                  </a:ext>
                </a:extLst>
              </a:tr>
              <a:tr h="548088">
                <a:tc>
                  <a:txBody>
                    <a:bodyPr/>
                    <a:lstStyle/>
                    <a:p>
                      <a:pPr algn="l" rtl="0" fontAlgn="b"/>
                      <a:r>
                        <a:rPr lang="en-US" sz="2000" b="0" u="none" strike="noStrike" dirty="0">
                          <a:solidFill>
                            <a:schemeClr val="accent1"/>
                          </a:solidFill>
                          <a:effectLst/>
                        </a:rPr>
                        <a:t>Other (free cash, overlay surplus)</a:t>
                      </a:r>
                      <a:endParaRPr lang="en-US" sz="2000" b="0" i="0" u="none" strike="noStrike" dirty="0">
                        <a:solidFill>
                          <a:schemeClr val="accent1"/>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rtl="0" fontAlgn="b"/>
                      <a:r>
                        <a:rPr lang="en-US" sz="2000" b="0" u="none" strike="noStrike">
                          <a:solidFill>
                            <a:srgbClr val="000000"/>
                          </a:solidFill>
                          <a:effectLst/>
                        </a:rPr>
                        <a:t>$22.9</a:t>
                      </a:r>
                      <a:endParaRPr lang="en-US" sz="20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rtl="0" fontAlgn="b"/>
                      <a:r>
                        <a:rPr lang="en-US" sz="2000" b="0" u="none" strike="noStrike">
                          <a:solidFill>
                            <a:srgbClr val="000000"/>
                          </a:solidFill>
                          <a:effectLst/>
                        </a:rPr>
                        <a:t>$21.4</a:t>
                      </a:r>
                      <a:endParaRPr lang="en-US" sz="20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rtl="0" fontAlgn="b"/>
                      <a:r>
                        <a:rPr lang="en-US" sz="2000" b="0" u="none" strike="noStrike" dirty="0">
                          <a:solidFill>
                            <a:srgbClr val="000000"/>
                          </a:solidFill>
                          <a:effectLst/>
                        </a:rPr>
                        <a:t>-6.48%</a:t>
                      </a:r>
                      <a:endParaRPr lang="en-US" sz="2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extLst>
                  <a:ext uri="{0D108BD9-81ED-4DB2-BD59-A6C34878D82A}">
                    <a16:rowId xmlns:a16="http://schemas.microsoft.com/office/drawing/2014/main" val="2033227002"/>
                  </a:ext>
                </a:extLst>
              </a:tr>
              <a:tr h="276009">
                <a:tc>
                  <a:txBody>
                    <a:bodyPr/>
                    <a:lstStyle/>
                    <a:p>
                      <a:pPr algn="l" fontAlgn="b"/>
                      <a:endParaRPr lang="en-US" sz="2000" b="0" i="0" u="none" strike="noStrike" dirty="0">
                        <a:solidFill>
                          <a:schemeClr val="accent1"/>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fontAlgn="b"/>
                      <a:endParaRPr lang="en-US" sz="20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fontAlgn="b"/>
                      <a:endParaRPr lang="en-US" sz="20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fontAlgn="b"/>
                      <a:endParaRPr lang="en-US" sz="2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extLst>
                  <a:ext uri="{0D108BD9-81ED-4DB2-BD59-A6C34878D82A}">
                    <a16:rowId xmlns:a16="http://schemas.microsoft.com/office/drawing/2014/main" val="2299457347"/>
                  </a:ext>
                </a:extLst>
              </a:tr>
              <a:tr h="548088">
                <a:tc>
                  <a:txBody>
                    <a:bodyPr/>
                    <a:lstStyle/>
                    <a:p>
                      <a:pPr algn="l" rtl="0" fontAlgn="b"/>
                      <a:r>
                        <a:rPr lang="en-US" sz="2000" b="0" u="none" strike="noStrike" dirty="0">
                          <a:solidFill>
                            <a:schemeClr val="accent1"/>
                          </a:solidFill>
                          <a:effectLst/>
                        </a:rPr>
                        <a:t>Reimbursements (CPA, Enterprise Funds</a:t>
                      </a:r>
                      <a:endParaRPr lang="en-US" sz="2000" b="0" i="0" u="none" strike="noStrike" dirty="0">
                        <a:solidFill>
                          <a:schemeClr val="accent1"/>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rtl="0" fontAlgn="b"/>
                      <a:r>
                        <a:rPr lang="en-US" sz="2000" b="0" u="none" strike="noStrike">
                          <a:solidFill>
                            <a:srgbClr val="000000"/>
                          </a:solidFill>
                          <a:effectLst/>
                        </a:rPr>
                        <a:t>$2.2</a:t>
                      </a:r>
                      <a:endParaRPr lang="en-US" sz="20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rtl="0" fontAlgn="b"/>
                      <a:r>
                        <a:rPr lang="en-US" sz="2000" b="0" u="none" strike="noStrike">
                          <a:solidFill>
                            <a:srgbClr val="000000"/>
                          </a:solidFill>
                          <a:effectLst/>
                        </a:rPr>
                        <a:t>$2.1</a:t>
                      </a:r>
                      <a:endParaRPr lang="en-US" sz="20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rtl="0" fontAlgn="b"/>
                      <a:r>
                        <a:rPr lang="en-US" sz="2000" b="0" u="none" strike="noStrike" dirty="0">
                          <a:solidFill>
                            <a:srgbClr val="000000"/>
                          </a:solidFill>
                          <a:effectLst/>
                        </a:rPr>
                        <a:t>-1.76%</a:t>
                      </a:r>
                      <a:endParaRPr lang="en-US" sz="2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extLst>
                  <a:ext uri="{0D108BD9-81ED-4DB2-BD59-A6C34878D82A}">
                    <a16:rowId xmlns:a16="http://schemas.microsoft.com/office/drawing/2014/main" val="4125341461"/>
                  </a:ext>
                </a:extLst>
              </a:tr>
              <a:tr h="276009">
                <a:tc>
                  <a:txBody>
                    <a:bodyPr/>
                    <a:lstStyle/>
                    <a:p>
                      <a:pPr algn="l" fontAlgn="b"/>
                      <a:endParaRPr lang="en-US" sz="2000" b="0" i="0" u="none" strike="noStrike" dirty="0">
                        <a:solidFill>
                          <a:schemeClr val="accent1"/>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fontAlgn="b"/>
                      <a:endParaRPr lang="en-US" sz="20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fontAlgn="b"/>
                      <a:endParaRPr lang="en-US" sz="20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fontAlgn="b"/>
                      <a:endParaRPr lang="en-US" sz="2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extLst>
                  <a:ext uri="{0D108BD9-81ED-4DB2-BD59-A6C34878D82A}">
                    <a16:rowId xmlns:a16="http://schemas.microsoft.com/office/drawing/2014/main" val="2046057384"/>
                  </a:ext>
                </a:extLst>
              </a:tr>
              <a:tr h="325672">
                <a:tc>
                  <a:txBody>
                    <a:bodyPr/>
                    <a:lstStyle/>
                    <a:p>
                      <a:pPr algn="l" rtl="0" fontAlgn="b"/>
                      <a:r>
                        <a:rPr lang="en-US" sz="2000" b="1" u="none" strike="noStrike" dirty="0">
                          <a:solidFill>
                            <a:schemeClr val="accent1"/>
                          </a:solidFill>
                          <a:effectLst/>
                        </a:rPr>
                        <a:t>Available for General Fund</a:t>
                      </a:r>
                      <a:endParaRPr lang="en-US" sz="2000" b="1" i="0" u="none" strike="noStrike" dirty="0">
                        <a:solidFill>
                          <a:schemeClr val="accent1"/>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rtl="0" fontAlgn="b"/>
                      <a:r>
                        <a:rPr lang="en-US" sz="2000" b="1" u="none" strike="noStrike">
                          <a:solidFill>
                            <a:srgbClr val="000000"/>
                          </a:solidFill>
                          <a:effectLst/>
                        </a:rPr>
                        <a:t>$249.0</a:t>
                      </a:r>
                      <a:endParaRPr lang="en-US" sz="20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rtl="0" fontAlgn="b"/>
                      <a:r>
                        <a:rPr lang="en-US" sz="2000" b="1" u="none" strike="noStrike" dirty="0">
                          <a:solidFill>
                            <a:srgbClr val="000000"/>
                          </a:solidFill>
                          <a:effectLst/>
                        </a:rPr>
                        <a:t>$259.1</a:t>
                      </a:r>
                      <a:endParaRPr lang="en-US" sz="20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tc>
                  <a:txBody>
                    <a:bodyPr/>
                    <a:lstStyle/>
                    <a:p>
                      <a:pPr algn="ctr" rtl="0" fontAlgn="b"/>
                      <a:r>
                        <a:rPr lang="en-US" sz="2000" b="1" u="none" strike="noStrike" dirty="0">
                          <a:solidFill>
                            <a:srgbClr val="000000"/>
                          </a:solidFill>
                          <a:effectLst/>
                        </a:rPr>
                        <a:t>4.06%</a:t>
                      </a:r>
                      <a:endParaRPr lang="en-US" sz="20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403" marR="4403" marT="4403" marB="0" anchor="b"/>
                </a:tc>
                <a:extLst>
                  <a:ext uri="{0D108BD9-81ED-4DB2-BD59-A6C34878D82A}">
                    <a16:rowId xmlns:a16="http://schemas.microsoft.com/office/drawing/2014/main" val="873241820"/>
                  </a:ext>
                </a:extLst>
              </a:tr>
            </a:tbl>
          </a:graphicData>
        </a:graphic>
      </p:graphicFrame>
      <p:sp>
        <p:nvSpPr>
          <p:cNvPr id="8" name="Footer Placeholder 7">
            <a:extLst>
              <a:ext uri="{FF2B5EF4-FFF2-40B4-BE49-F238E27FC236}">
                <a16:creationId xmlns:a16="http://schemas.microsoft.com/office/drawing/2014/main" id="{84076A1F-68F7-0A0B-5953-B761BC825E66}"/>
              </a:ext>
            </a:extLst>
          </p:cNvPr>
          <p:cNvSpPr>
            <a:spLocks noGrp="1"/>
          </p:cNvSpPr>
          <p:nvPr>
            <p:ph type="ftr" sz="quarter" idx="4294967295"/>
          </p:nvPr>
        </p:nvSpPr>
        <p:spPr>
          <a:xfrm>
            <a:off x="15766" y="6456089"/>
            <a:ext cx="4114800" cy="365125"/>
          </a:xfrm>
        </p:spPr>
        <p:txBody>
          <a:bodyPr vert="horz" lIns="91440" tIns="45720" rIns="91440" bIns="45720" rtlCol="0" anchor="ctr">
            <a:norm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100" b="0" i="0" u="none" strike="noStrike" kern="1200" cap="none" spc="0" normalizeH="0" baseline="0" noProof="0" dirty="0">
                <a:ln>
                  <a:noFill/>
                </a:ln>
                <a:solidFill>
                  <a:prstClr val="black">
                    <a:lumMod val="50000"/>
                    <a:lumOff val="50000"/>
                  </a:prstClr>
                </a:solidFill>
                <a:effectLst/>
                <a:uLnTx/>
                <a:uFillTx/>
                <a:latin typeface="Calibri" panose="020F0502020204030204"/>
                <a:ea typeface="+mn-ea"/>
                <a:cs typeface="+mn-cs"/>
              </a:rPr>
              <a:t>Needham Finance Committee- May 2025 Annual Town Meeting</a:t>
            </a:r>
          </a:p>
        </p:txBody>
      </p:sp>
      <p:pic>
        <p:nvPicPr>
          <p:cNvPr id="1026" name="Picture 2" descr="Town of Needham, MA logo">
            <a:extLst>
              <a:ext uri="{FF2B5EF4-FFF2-40B4-BE49-F238E27FC236}">
                <a16:creationId xmlns:a16="http://schemas.microsoft.com/office/drawing/2014/main" id="{7DC6F4A6-AD59-3548-DFA1-A192496ABAA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1" b="-1"/>
          <a:stretch/>
        </p:blipFill>
        <p:spPr bwMode="auto">
          <a:xfrm>
            <a:off x="10448365" y="323464"/>
            <a:ext cx="1163618" cy="1163618"/>
          </a:xfrm>
          <a:custGeom>
            <a:avLst/>
            <a:gdLst/>
            <a:ahLst/>
            <a:cxnLst/>
            <a:rect l="l" t="t" r="r" b="b"/>
            <a:pathLst>
              <a:path w="4694238" h="4694238">
                <a:moveTo>
                  <a:pt x="2347119" y="0"/>
                </a:moveTo>
                <a:cubicBezTo>
                  <a:pt x="3643397" y="0"/>
                  <a:pt x="4694238" y="1050841"/>
                  <a:pt x="4694238" y="2347119"/>
                </a:cubicBezTo>
                <a:cubicBezTo>
                  <a:pt x="4694238" y="3643397"/>
                  <a:pt x="3643397" y="4694238"/>
                  <a:pt x="2347119" y="4694238"/>
                </a:cubicBezTo>
                <a:cubicBezTo>
                  <a:pt x="1050841" y="4694238"/>
                  <a:pt x="0" y="3643397"/>
                  <a:pt x="0" y="2347119"/>
                </a:cubicBezTo>
                <a:cubicBezTo>
                  <a:pt x="0" y="1050841"/>
                  <a:pt x="1050841" y="0"/>
                  <a:pt x="2347119" y="0"/>
                </a:cubicBezTo>
                <a:close/>
              </a:path>
            </a:pathLst>
          </a:cu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201D0EEB-FB74-4B3F-1BC8-4BD912F463BA}"/>
              </a:ext>
            </a:extLst>
          </p:cNvPr>
          <p:cNvSpPr txBox="1"/>
          <p:nvPr/>
        </p:nvSpPr>
        <p:spPr>
          <a:xfrm>
            <a:off x="1904725" y="-1767785"/>
            <a:ext cx="392341" cy="32719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89464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p:cNvSpPr txBox="1"/>
          <p:nvPr/>
        </p:nvSpPr>
        <p:spPr>
          <a:xfrm>
            <a:off x="1691921" y="3100531"/>
            <a:ext cx="3993641" cy="2415287"/>
          </a:xfrm>
          <a:prstGeom prst="rect">
            <a:avLst/>
          </a:prstGeom>
        </p:spPr>
        <p:txBody>
          <a:bodyPr vert="horz" lIns="68580" tIns="34290" rIns="68580" bIns="34290" rtlCol="0" anchor="t">
            <a:normAutofit/>
          </a:bodyPr>
          <a:lstStyle/>
          <a:p>
            <a:pPr algn="r">
              <a:lnSpc>
                <a:spcPct val="90000"/>
              </a:lnSpc>
              <a:spcBef>
                <a:spcPct val="0"/>
              </a:spcBef>
              <a:spcAft>
                <a:spcPts val="450"/>
              </a:spcAft>
              <a:defRPr sz="4800" b="1">
                <a:solidFill>
                  <a:srgbClr val="003366"/>
                </a:solidFill>
                <a:latin typeface="Calibri"/>
              </a:defRPr>
            </a:pPr>
            <a:r>
              <a:rPr lang="en-US" sz="3300" b="1" dirty="0">
                <a:solidFill>
                  <a:srgbClr val="FFFFFF"/>
                </a:solidFill>
                <a:latin typeface="Calibri"/>
              </a:rPr>
              <a:t>Annual Town Meeting</a:t>
            </a:r>
          </a:p>
          <a:p>
            <a:pPr algn="r">
              <a:lnSpc>
                <a:spcPct val="90000"/>
              </a:lnSpc>
              <a:spcBef>
                <a:spcPct val="0"/>
              </a:spcBef>
              <a:spcAft>
                <a:spcPts val="450"/>
              </a:spcAft>
              <a:defRPr sz="4800" b="1">
                <a:solidFill>
                  <a:srgbClr val="003366"/>
                </a:solidFill>
                <a:latin typeface="Calibri"/>
              </a:defRPr>
            </a:pPr>
            <a:r>
              <a:rPr lang="en-US" sz="3300" b="1" dirty="0">
                <a:solidFill>
                  <a:srgbClr val="FFFFFF"/>
                </a:solidFill>
                <a:latin typeface="Calibri"/>
              </a:rPr>
              <a:t>May 5, 2025</a:t>
            </a:r>
          </a:p>
          <a:p>
            <a:pPr algn="r">
              <a:lnSpc>
                <a:spcPct val="90000"/>
              </a:lnSpc>
              <a:spcBef>
                <a:spcPct val="0"/>
              </a:spcBef>
              <a:spcAft>
                <a:spcPts val="450"/>
              </a:spcAft>
              <a:defRPr sz="4800" b="1">
                <a:solidFill>
                  <a:srgbClr val="003366"/>
                </a:solidFill>
                <a:latin typeface="Calibri"/>
              </a:defRPr>
            </a:pPr>
            <a:endParaRPr lang="en-US" sz="3600" b="1" dirty="0">
              <a:solidFill>
                <a:srgbClr val="FFFFFF"/>
              </a:solidFill>
              <a:latin typeface="Calibri"/>
            </a:endParaRPr>
          </a:p>
        </p:txBody>
      </p:sp>
      <p:sp>
        <p:nvSpPr>
          <p:cNvPr id="3" name="TextBox 2"/>
          <p:cNvSpPr txBox="1"/>
          <p:nvPr/>
        </p:nvSpPr>
        <p:spPr>
          <a:xfrm>
            <a:off x="4042846" y="1147742"/>
            <a:ext cx="4106306" cy="258016"/>
          </a:xfrm>
          <a:prstGeom prst="rect">
            <a:avLst/>
          </a:prstGeom>
        </p:spPr>
        <p:txBody>
          <a:bodyPr vert="horz" lIns="68580" tIns="34290" rIns="68580" bIns="34290" rtlCol="0" anchor="b">
            <a:normAutofit fontScale="25000" lnSpcReduction="20000"/>
          </a:bodyPr>
          <a:lstStyle/>
          <a:p>
            <a:pPr algn="ctr">
              <a:lnSpc>
                <a:spcPct val="90000"/>
              </a:lnSpc>
              <a:spcBef>
                <a:spcPts val="750"/>
              </a:spcBef>
              <a:defRPr sz="2800">
                <a:solidFill>
                  <a:srgbClr val="003366"/>
                </a:solidFill>
                <a:latin typeface="Calibri"/>
              </a:defRPr>
            </a:pPr>
            <a:r>
              <a:rPr lang="en-US" sz="2800" dirty="0">
                <a:solidFill>
                  <a:srgbClr val="FFFFFF"/>
                </a:solidFill>
                <a:latin typeface="Calibri"/>
              </a:rPr>
              <a:t>Article 2</a:t>
            </a:r>
          </a:p>
          <a:p>
            <a:pPr algn="ctr">
              <a:lnSpc>
                <a:spcPct val="90000"/>
              </a:lnSpc>
              <a:spcBef>
                <a:spcPts val="750"/>
              </a:spcBef>
              <a:defRPr sz="2800">
                <a:solidFill>
                  <a:srgbClr val="003366"/>
                </a:solidFill>
                <a:latin typeface="Calibri"/>
              </a:defRPr>
            </a:pPr>
            <a:r>
              <a:rPr lang="en-US" sz="2800" dirty="0">
                <a:solidFill>
                  <a:srgbClr val="FFFFFF"/>
                </a:solidFill>
                <a:latin typeface="Calibri"/>
              </a:rPr>
              <a:t>Finance Committee Report to Town Meeting</a:t>
            </a:r>
          </a:p>
        </p:txBody>
      </p:sp>
      <p:sp>
        <p:nvSpPr>
          <p:cNvPr id="5" name="Footer Placeholder 4">
            <a:extLst>
              <a:ext uri="{FF2B5EF4-FFF2-40B4-BE49-F238E27FC236}">
                <a16:creationId xmlns:a16="http://schemas.microsoft.com/office/drawing/2014/main" id="{03C9BE8A-2620-984A-9C07-A859317010AA}"/>
              </a:ext>
            </a:extLst>
          </p:cNvPr>
          <p:cNvSpPr>
            <a:spLocks noGrp="1"/>
          </p:cNvSpPr>
          <p:nvPr>
            <p:ph type="ftr" sz="quarter" idx="11"/>
          </p:nvPr>
        </p:nvSpPr>
        <p:spPr/>
        <p:txBody>
          <a:bodyPr/>
          <a:lstStyle/>
          <a:p>
            <a:r>
              <a:rPr lang="en-US" dirty="0"/>
              <a:t>Needham Finance Committee- May 2025 Annual Town Meeting</a:t>
            </a:r>
          </a:p>
        </p:txBody>
      </p:sp>
      <p:sp>
        <p:nvSpPr>
          <p:cNvPr id="6" name="Title 1">
            <a:extLst>
              <a:ext uri="{FF2B5EF4-FFF2-40B4-BE49-F238E27FC236}">
                <a16:creationId xmlns:a16="http://schemas.microsoft.com/office/drawing/2014/main" id="{BB7E3A27-8B37-0010-409D-3F21D7C5E58B}"/>
              </a:ext>
            </a:extLst>
          </p:cNvPr>
          <p:cNvSpPr txBox="1">
            <a:spLocks/>
          </p:cNvSpPr>
          <p:nvPr/>
        </p:nvSpPr>
        <p:spPr>
          <a:xfrm>
            <a:off x="838200" y="384377"/>
            <a:ext cx="11353800" cy="750048"/>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dirty="0">
                <a:solidFill>
                  <a:srgbClr val="002060"/>
                </a:solidFill>
                <a:latin typeface="+mn-lt"/>
              </a:rPr>
              <a:t>General Fund Allocations </a:t>
            </a:r>
            <a:r>
              <a:rPr lang="en-US" sz="2000" dirty="0">
                <a:solidFill>
                  <a:srgbClr val="002060"/>
                </a:solidFill>
                <a:latin typeface="+mn-lt"/>
              </a:rPr>
              <a:t> </a:t>
            </a:r>
            <a:r>
              <a:rPr lang="en-US" sz="1800" dirty="0">
                <a:solidFill>
                  <a:srgbClr val="002060"/>
                </a:solidFill>
                <a:latin typeface="+mn-lt"/>
              </a:rPr>
              <a:t>($ millions)</a:t>
            </a:r>
            <a:endParaRPr lang="en-US" sz="2000" dirty="0">
              <a:latin typeface="+mn-lt"/>
            </a:endParaRPr>
          </a:p>
        </p:txBody>
      </p:sp>
      <p:graphicFrame>
        <p:nvGraphicFramePr>
          <p:cNvPr id="8" name="Table 7">
            <a:extLst>
              <a:ext uri="{FF2B5EF4-FFF2-40B4-BE49-F238E27FC236}">
                <a16:creationId xmlns:a16="http://schemas.microsoft.com/office/drawing/2014/main" id="{B3922CDB-0EAB-C0B4-306E-2A15FC08EAC6}"/>
              </a:ext>
            </a:extLst>
          </p:cNvPr>
          <p:cNvGraphicFramePr>
            <a:graphicFrameLocks noGrp="1"/>
          </p:cNvGraphicFramePr>
          <p:nvPr>
            <p:extLst>
              <p:ext uri="{D42A27DB-BD31-4B8C-83A1-F6EECF244321}">
                <p14:modId xmlns:p14="http://schemas.microsoft.com/office/powerpoint/2010/main" val="2293528567"/>
              </p:ext>
            </p:extLst>
          </p:nvPr>
        </p:nvGraphicFramePr>
        <p:xfrm>
          <a:off x="1187807" y="1448383"/>
          <a:ext cx="8870595" cy="4622202"/>
        </p:xfrm>
        <a:graphic>
          <a:graphicData uri="http://schemas.openxmlformats.org/drawingml/2006/table">
            <a:tbl>
              <a:tblPr firstRow="1">
                <a:tableStyleId>{3B4B98B0-60AC-42C2-AFA5-B58CD77FA1E5}</a:tableStyleId>
              </a:tblPr>
              <a:tblGrid>
                <a:gridCol w="2883380">
                  <a:extLst>
                    <a:ext uri="{9D8B030D-6E8A-4147-A177-3AD203B41FA5}">
                      <a16:colId xmlns:a16="http://schemas.microsoft.com/office/drawing/2014/main" val="2812344371"/>
                    </a:ext>
                  </a:extLst>
                </a:gridCol>
                <a:gridCol w="2239518">
                  <a:extLst>
                    <a:ext uri="{9D8B030D-6E8A-4147-A177-3AD203B41FA5}">
                      <a16:colId xmlns:a16="http://schemas.microsoft.com/office/drawing/2014/main" val="4191332356"/>
                    </a:ext>
                  </a:extLst>
                </a:gridCol>
                <a:gridCol w="1973576">
                  <a:extLst>
                    <a:ext uri="{9D8B030D-6E8A-4147-A177-3AD203B41FA5}">
                      <a16:colId xmlns:a16="http://schemas.microsoft.com/office/drawing/2014/main" val="3034983615"/>
                    </a:ext>
                  </a:extLst>
                </a:gridCol>
                <a:gridCol w="1060273">
                  <a:extLst>
                    <a:ext uri="{9D8B030D-6E8A-4147-A177-3AD203B41FA5}">
                      <a16:colId xmlns:a16="http://schemas.microsoft.com/office/drawing/2014/main" val="1926418779"/>
                    </a:ext>
                  </a:extLst>
                </a:gridCol>
                <a:gridCol w="356924">
                  <a:extLst>
                    <a:ext uri="{9D8B030D-6E8A-4147-A177-3AD203B41FA5}">
                      <a16:colId xmlns:a16="http://schemas.microsoft.com/office/drawing/2014/main" val="117735353"/>
                    </a:ext>
                  </a:extLst>
                </a:gridCol>
                <a:gridCol w="356924">
                  <a:extLst>
                    <a:ext uri="{9D8B030D-6E8A-4147-A177-3AD203B41FA5}">
                      <a16:colId xmlns:a16="http://schemas.microsoft.com/office/drawing/2014/main" val="2414024873"/>
                    </a:ext>
                  </a:extLst>
                </a:gridCol>
              </a:tblGrid>
              <a:tr h="593800">
                <a:tc>
                  <a:txBody>
                    <a:bodyPr/>
                    <a:lstStyle/>
                    <a:p>
                      <a:pPr algn="l" fontAlgn="b"/>
                      <a:endParaRPr lang="en-US" sz="2000" b="0" i="0" u="none" strike="noStrike" dirty="0">
                        <a:solidFill>
                          <a:srgbClr val="000000"/>
                        </a:solidFill>
                        <a:effectLst/>
                        <a:latin typeface="+mn-lt"/>
                      </a:endParaRPr>
                    </a:p>
                  </a:txBody>
                  <a:tcPr marL="4425" marR="4425" marT="4425" marB="0" anchor="b"/>
                </a:tc>
                <a:tc>
                  <a:txBody>
                    <a:bodyPr/>
                    <a:lstStyle/>
                    <a:p>
                      <a:pPr algn="l" fontAlgn="b"/>
                      <a:endParaRPr lang="en-US" sz="2000" b="0" i="0" u="none" strike="noStrike" dirty="0">
                        <a:solidFill>
                          <a:srgbClr val="000000"/>
                        </a:solidFill>
                        <a:effectLst/>
                        <a:latin typeface="+mn-lt"/>
                      </a:endParaRPr>
                    </a:p>
                  </a:txBody>
                  <a:tcPr marL="4425" marR="4425" marT="4425" marB="0" anchor="b"/>
                </a:tc>
                <a:tc>
                  <a:txBody>
                    <a:bodyPr/>
                    <a:lstStyle/>
                    <a:p>
                      <a:pPr algn="l" fontAlgn="b"/>
                      <a:endParaRPr lang="en-US" sz="2000" b="0" i="0" u="none" strike="noStrike" dirty="0">
                        <a:solidFill>
                          <a:schemeClr val="accent1"/>
                        </a:solidFill>
                        <a:effectLst/>
                        <a:latin typeface="+mn-lt"/>
                      </a:endParaRPr>
                    </a:p>
                  </a:txBody>
                  <a:tcPr marL="4425" marR="4425" marT="4425" marB="0" anchor="b"/>
                </a:tc>
                <a:tc gridSpan="3">
                  <a:txBody>
                    <a:bodyPr/>
                    <a:lstStyle/>
                    <a:p>
                      <a:pPr algn="l" fontAlgn="b"/>
                      <a:r>
                        <a:rPr lang="en-US" sz="2000" b="0" u="none" strike="noStrike" dirty="0">
                          <a:solidFill>
                            <a:schemeClr val="accent1"/>
                          </a:solidFill>
                          <a:effectLst/>
                        </a:rPr>
                        <a:t>General Fund Allocations</a:t>
                      </a:r>
                      <a:endParaRPr lang="en-US" sz="2000" b="0" i="0" u="none" strike="noStrike" dirty="0">
                        <a:solidFill>
                          <a:schemeClr val="accent1"/>
                        </a:solidFill>
                        <a:effectLst/>
                        <a:latin typeface="+mn-lt"/>
                      </a:endParaRPr>
                    </a:p>
                  </a:txBody>
                  <a:tcPr marL="4425" marR="4425" marT="4425" marB="0" anchor="b"/>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64535590"/>
                  </a:ext>
                </a:extLst>
              </a:tr>
              <a:tr h="299039">
                <a:tc>
                  <a:txBody>
                    <a:bodyPr/>
                    <a:lstStyle/>
                    <a:p>
                      <a:pPr algn="l" fontAlgn="b"/>
                      <a:endParaRPr lang="en-US" sz="2000" b="0" i="0" u="none" strike="noStrike" dirty="0">
                        <a:solidFill>
                          <a:srgbClr val="000000"/>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tc>
                  <a:txBody>
                    <a:bodyPr/>
                    <a:lstStyle/>
                    <a:p>
                      <a:pPr algn="l" fontAlgn="b"/>
                      <a:endParaRPr lang="en-US" sz="2000" b="0" i="0" u="none" strike="noStrike" dirty="0">
                        <a:solidFill>
                          <a:srgbClr val="000000"/>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extLst>
                  <a:ext uri="{0D108BD9-81ED-4DB2-BD59-A6C34878D82A}">
                    <a16:rowId xmlns:a16="http://schemas.microsoft.com/office/drawing/2014/main" val="4282721506"/>
                  </a:ext>
                </a:extLst>
              </a:tr>
              <a:tr h="342278">
                <a:tc gridSpan="2">
                  <a:txBody>
                    <a:bodyPr/>
                    <a:lstStyle/>
                    <a:p>
                      <a:pPr algn="l" fontAlgn="b"/>
                      <a:r>
                        <a:rPr lang="en-US" sz="2000" b="0" u="none" strike="noStrike" dirty="0">
                          <a:solidFill>
                            <a:schemeClr val="accent1"/>
                          </a:solidFill>
                          <a:effectLst/>
                        </a:rPr>
                        <a:t>TOTAL GENERAL FUND</a:t>
                      </a:r>
                      <a:endParaRPr lang="en-US" sz="2000" b="0" i="0" u="none" strike="noStrike" dirty="0">
                        <a:solidFill>
                          <a:schemeClr val="accent1"/>
                        </a:solidFill>
                        <a:effectLst/>
                        <a:latin typeface="+mn-lt"/>
                      </a:endParaRPr>
                    </a:p>
                  </a:txBody>
                  <a:tcPr marL="4425" marR="4425" marT="4425" marB="0" anchor="b"/>
                </a:tc>
                <a:tc hMerge="1">
                  <a:txBody>
                    <a:bodyPr/>
                    <a:lstStyle/>
                    <a:p>
                      <a:endParaRPr lang="en-US"/>
                    </a:p>
                  </a:txBody>
                  <a:tcPr/>
                </a:tc>
                <a:tc>
                  <a:txBody>
                    <a:bodyPr/>
                    <a:lstStyle/>
                    <a:p>
                      <a:pPr algn="l" fontAlgn="b"/>
                      <a:endParaRPr lang="en-US" sz="2000" b="0" i="0" u="none" strike="noStrike">
                        <a:solidFill>
                          <a:srgbClr val="000000"/>
                        </a:solidFill>
                        <a:effectLst/>
                        <a:latin typeface="+mn-lt"/>
                      </a:endParaRPr>
                    </a:p>
                  </a:txBody>
                  <a:tcPr marL="4425" marR="4425" marT="4425" marB="0" anchor="b"/>
                </a:tc>
                <a:tc>
                  <a:txBody>
                    <a:bodyPr/>
                    <a:lstStyle/>
                    <a:p>
                      <a:pPr algn="r" fontAlgn="b"/>
                      <a:r>
                        <a:rPr lang="en-US" sz="2000" b="0" u="none" strike="noStrike" dirty="0">
                          <a:solidFill>
                            <a:srgbClr val="000000"/>
                          </a:solidFill>
                          <a:effectLst/>
                        </a:rPr>
                        <a:t>$257.0</a:t>
                      </a:r>
                      <a:endParaRPr lang="en-US" sz="2000" b="0" i="0" u="none" strike="noStrike" dirty="0">
                        <a:solidFill>
                          <a:srgbClr val="000000"/>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extLst>
                  <a:ext uri="{0D108BD9-81ED-4DB2-BD59-A6C34878D82A}">
                    <a16:rowId xmlns:a16="http://schemas.microsoft.com/office/drawing/2014/main" val="332241809"/>
                  </a:ext>
                </a:extLst>
              </a:tr>
              <a:tr h="342278">
                <a:tc>
                  <a:txBody>
                    <a:bodyPr/>
                    <a:lstStyle/>
                    <a:p>
                      <a:pPr algn="l" fontAlgn="b"/>
                      <a:endParaRPr lang="en-US" sz="2000" b="0" i="0" u="none" strike="noStrike" dirty="0">
                        <a:solidFill>
                          <a:schemeClr val="accent1"/>
                        </a:solidFill>
                        <a:effectLst/>
                        <a:latin typeface="+mn-lt"/>
                      </a:endParaRPr>
                    </a:p>
                  </a:txBody>
                  <a:tcPr marL="4425" marR="4425" marT="4425" marB="0" anchor="b"/>
                </a:tc>
                <a:tc>
                  <a:txBody>
                    <a:bodyPr/>
                    <a:lstStyle/>
                    <a:p>
                      <a:pPr algn="l" fontAlgn="b"/>
                      <a:endParaRPr lang="en-US" sz="2000" b="0" i="0" u="none" strike="noStrike">
                        <a:solidFill>
                          <a:schemeClr val="accent1"/>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extLst>
                  <a:ext uri="{0D108BD9-81ED-4DB2-BD59-A6C34878D82A}">
                    <a16:rowId xmlns:a16="http://schemas.microsoft.com/office/drawing/2014/main" val="1609127704"/>
                  </a:ext>
                </a:extLst>
              </a:tr>
              <a:tr h="342278">
                <a:tc>
                  <a:txBody>
                    <a:bodyPr/>
                    <a:lstStyle/>
                    <a:p>
                      <a:pPr algn="l" fontAlgn="b"/>
                      <a:r>
                        <a:rPr lang="en-US" sz="2000" b="0" u="none" strike="noStrike" dirty="0">
                          <a:solidFill>
                            <a:schemeClr val="accent1"/>
                          </a:solidFill>
                          <a:effectLst/>
                        </a:rPr>
                        <a:t>Cash Capital</a:t>
                      </a:r>
                      <a:endParaRPr lang="en-US" sz="2000" b="0" i="0" u="none" strike="noStrike" dirty="0">
                        <a:solidFill>
                          <a:schemeClr val="accent1"/>
                        </a:solidFill>
                        <a:effectLst/>
                        <a:latin typeface="+mn-lt"/>
                      </a:endParaRPr>
                    </a:p>
                  </a:txBody>
                  <a:tcPr marL="4425" marR="4425" marT="4425" marB="0" anchor="b"/>
                </a:tc>
                <a:tc>
                  <a:txBody>
                    <a:bodyPr/>
                    <a:lstStyle/>
                    <a:p>
                      <a:pPr algn="l" fontAlgn="b"/>
                      <a:endParaRPr lang="en-US" sz="2000" b="0" i="0" u="none" strike="noStrike">
                        <a:solidFill>
                          <a:schemeClr val="accent1"/>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tc>
                  <a:txBody>
                    <a:bodyPr/>
                    <a:lstStyle/>
                    <a:p>
                      <a:pPr algn="r" fontAlgn="b"/>
                      <a:r>
                        <a:rPr lang="en-US" sz="2000" b="0" u="none" strike="noStrike">
                          <a:solidFill>
                            <a:srgbClr val="000000"/>
                          </a:solidFill>
                          <a:effectLst/>
                        </a:rPr>
                        <a:t>$13.4</a:t>
                      </a:r>
                      <a:endParaRPr lang="en-US" sz="2000" b="0" i="0" u="none" strike="noStrike">
                        <a:solidFill>
                          <a:srgbClr val="000000"/>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extLst>
                  <a:ext uri="{0D108BD9-81ED-4DB2-BD59-A6C34878D82A}">
                    <a16:rowId xmlns:a16="http://schemas.microsoft.com/office/drawing/2014/main" val="1751813272"/>
                  </a:ext>
                </a:extLst>
              </a:tr>
              <a:tr h="342278">
                <a:tc>
                  <a:txBody>
                    <a:bodyPr/>
                    <a:lstStyle/>
                    <a:p>
                      <a:pPr algn="l" fontAlgn="b"/>
                      <a:endParaRPr lang="en-US" sz="2000" b="0" i="0" u="none" strike="noStrike" dirty="0">
                        <a:solidFill>
                          <a:schemeClr val="accent1"/>
                        </a:solidFill>
                        <a:effectLst/>
                        <a:latin typeface="+mn-lt"/>
                      </a:endParaRPr>
                    </a:p>
                  </a:txBody>
                  <a:tcPr marL="4425" marR="4425" marT="4425" marB="0" anchor="b"/>
                </a:tc>
                <a:tc>
                  <a:txBody>
                    <a:bodyPr/>
                    <a:lstStyle/>
                    <a:p>
                      <a:pPr algn="l" fontAlgn="b"/>
                      <a:endParaRPr lang="en-US" sz="2000" b="0" i="0" u="none" strike="noStrike" dirty="0">
                        <a:solidFill>
                          <a:schemeClr val="accent1"/>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extLst>
                  <a:ext uri="{0D108BD9-81ED-4DB2-BD59-A6C34878D82A}">
                    <a16:rowId xmlns:a16="http://schemas.microsoft.com/office/drawing/2014/main" val="4016638003"/>
                  </a:ext>
                </a:extLst>
              </a:tr>
              <a:tr h="342278">
                <a:tc gridSpan="2">
                  <a:txBody>
                    <a:bodyPr/>
                    <a:lstStyle/>
                    <a:p>
                      <a:pPr algn="l" fontAlgn="b"/>
                      <a:r>
                        <a:rPr lang="en-US" sz="2000" b="0" u="none" strike="noStrike" dirty="0">
                          <a:solidFill>
                            <a:schemeClr val="accent1"/>
                          </a:solidFill>
                          <a:effectLst/>
                        </a:rPr>
                        <a:t>Financial Warrant Articles</a:t>
                      </a:r>
                      <a:endParaRPr lang="en-US" sz="2000" b="0" i="0" u="none" strike="noStrike" dirty="0">
                        <a:solidFill>
                          <a:schemeClr val="accent1"/>
                        </a:solidFill>
                        <a:effectLst/>
                        <a:latin typeface="+mn-lt"/>
                      </a:endParaRPr>
                    </a:p>
                  </a:txBody>
                  <a:tcPr marL="4425" marR="4425" marT="4425" marB="0" anchor="b"/>
                </a:tc>
                <a:tc hMerge="1">
                  <a:txBody>
                    <a:bodyPr/>
                    <a:lstStyle/>
                    <a:p>
                      <a:endParaRPr lang="en-US"/>
                    </a:p>
                  </a:txBody>
                  <a:tcPr/>
                </a:tc>
                <a:tc>
                  <a:txBody>
                    <a:bodyPr/>
                    <a:lstStyle/>
                    <a:p>
                      <a:pPr algn="l" fontAlgn="b"/>
                      <a:endParaRPr lang="en-US" sz="2000" b="0" i="0" u="none" strike="noStrike">
                        <a:solidFill>
                          <a:srgbClr val="000000"/>
                        </a:solidFill>
                        <a:effectLst/>
                        <a:latin typeface="+mn-lt"/>
                      </a:endParaRPr>
                    </a:p>
                  </a:txBody>
                  <a:tcPr marL="4425" marR="4425" marT="4425" marB="0" anchor="b"/>
                </a:tc>
                <a:tc>
                  <a:txBody>
                    <a:bodyPr/>
                    <a:lstStyle/>
                    <a:p>
                      <a:pPr algn="r" fontAlgn="b"/>
                      <a:r>
                        <a:rPr lang="en-US" sz="2000" b="0" u="none" strike="noStrike">
                          <a:solidFill>
                            <a:srgbClr val="000000"/>
                          </a:solidFill>
                          <a:effectLst/>
                        </a:rPr>
                        <a:t>$4.0</a:t>
                      </a:r>
                      <a:endParaRPr lang="en-US" sz="2000" b="0" i="0" u="none" strike="noStrike">
                        <a:solidFill>
                          <a:srgbClr val="000000"/>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extLst>
                  <a:ext uri="{0D108BD9-81ED-4DB2-BD59-A6C34878D82A}">
                    <a16:rowId xmlns:a16="http://schemas.microsoft.com/office/drawing/2014/main" val="1927092422"/>
                  </a:ext>
                </a:extLst>
              </a:tr>
              <a:tr h="342278">
                <a:tc>
                  <a:txBody>
                    <a:bodyPr/>
                    <a:lstStyle/>
                    <a:p>
                      <a:pPr algn="l" fontAlgn="b"/>
                      <a:endParaRPr lang="en-US" sz="2000" b="0" i="0" u="none" strike="noStrike" dirty="0">
                        <a:solidFill>
                          <a:schemeClr val="accent1"/>
                        </a:solidFill>
                        <a:effectLst/>
                        <a:latin typeface="+mn-lt"/>
                      </a:endParaRPr>
                    </a:p>
                  </a:txBody>
                  <a:tcPr marL="4425" marR="4425" marT="4425" marB="0" anchor="b"/>
                </a:tc>
                <a:tc>
                  <a:txBody>
                    <a:bodyPr/>
                    <a:lstStyle/>
                    <a:p>
                      <a:pPr algn="l" fontAlgn="b"/>
                      <a:endParaRPr lang="en-US" sz="2000" b="0" i="0" u="none" strike="noStrike">
                        <a:solidFill>
                          <a:schemeClr val="accent1"/>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extLst>
                  <a:ext uri="{0D108BD9-81ED-4DB2-BD59-A6C34878D82A}">
                    <a16:rowId xmlns:a16="http://schemas.microsoft.com/office/drawing/2014/main" val="967399906"/>
                  </a:ext>
                </a:extLst>
              </a:tr>
              <a:tr h="342278">
                <a:tc>
                  <a:txBody>
                    <a:bodyPr/>
                    <a:lstStyle/>
                    <a:p>
                      <a:pPr algn="l" fontAlgn="b"/>
                      <a:r>
                        <a:rPr lang="en-US" sz="2000" b="0" u="none" strike="noStrike">
                          <a:solidFill>
                            <a:schemeClr val="accent1"/>
                          </a:solidFill>
                          <a:effectLst/>
                        </a:rPr>
                        <a:t>Transfers</a:t>
                      </a:r>
                      <a:endParaRPr lang="en-US" sz="2000" b="0" i="0" u="none" strike="noStrike">
                        <a:solidFill>
                          <a:schemeClr val="accent1"/>
                        </a:solidFill>
                        <a:effectLst/>
                        <a:latin typeface="+mn-lt"/>
                      </a:endParaRPr>
                    </a:p>
                  </a:txBody>
                  <a:tcPr marL="4425" marR="4425" marT="4425" marB="0" anchor="b"/>
                </a:tc>
                <a:tc>
                  <a:txBody>
                    <a:bodyPr/>
                    <a:lstStyle/>
                    <a:p>
                      <a:pPr algn="l" fontAlgn="b"/>
                      <a:endParaRPr lang="en-US" sz="2000" b="0" i="0" u="none" strike="noStrike" dirty="0">
                        <a:solidFill>
                          <a:schemeClr val="accent1"/>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tc>
                  <a:txBody>
                    <a:bodyPr/>
                    <a:lstStyle/>
                    <a:p>
                      <a:pPr algn="r" fontAlgn="b"/>
                      <a:r>
                        <a:rPr lang="en-US" sz="2000" b="0" u="none" strike="noStrike">
                          <a:solidFill>
                            <a:srgbClr val="000000"/>
                          </a:solidFill>
                          <a:effectLst/>
                        </a:rPr>
                        <a:t>$1.3</a:t>
                      </a:r>
                      <a:endParaRPr lang="en-US" sz="2000" b="0" i="0" u="none" strike="noStrike">
                        <a:solidFill>
                          <a:srgbClr val="000000"/>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extLst>
                  <a:ext uri="{0D108BD9-81ED-4DB2-BD59-A6C34878D82A}">
                    <a16:rowId xmlns:a16="http://schemas.microsoft.com/office/drawing/2014/main" val="3005631126"/>
                  </a:ext>
                </a:extLst>
              </a:tr>
              <a:tr h="342278">
                <a:tc>
                  <a:txBody>
                    <a:bodyPr/>
                    <a:lstStyle/>
                    <a:p>
                      <a:pPr algn="l" fontAlgn="b"/>
                      <a:endParaRPr lang="en-US" sz="2000" b="0" i="0" u="none" strike="noStrike">
                        <a:solidFill>
                          <a:schemeClr val="accent1"/>
                        </a:solidFill>
                        <a:effectLst/>
                        <a:latin typeface="+mn-lt"/>
                      </a:endParaRPr>
                    </a:p>
                  </a:txBody>
                  <a:tcPr marL="4425" marR="4425" marT="4425" marB="0" anchor="b"/>
                </a:tc>
                <a:tc>
                  <a:txBody>
                    <a:bodyPr/>
                    <a:lstStyle/>
                    <a:p>
                      <a:pPr algn="l" fontAlgn="b"/>
                      <a:endParaRPr lang="en-US" sz="2000" b="0" i="0" u="none" strike="noStrike" dirty="0">
                        <a:solidFill>
                          <a:schemeClr val="accent1"/>
                        </a:solidFill>
                        <a:effectLst/>
                        <a:latin typeface="+mn-lt"/>
                      </a:endParaRPr>
                    </a:p>
                  </a:txBody>
                  <a:tcPr marL="4425" marR="4425" marT="4425" marB="0" anchor="b"/>
                </a:tc>
                <a:tc>
                  <a:txBody>
                    <a:bodyPr/>
                    <a:lstStyle/>
                    <a:p>
                      <a:pPr algn="l" fontAlgn="b"/>
                      <a:endParaRPr lang="en-US" sz="2000" b="0" i="0" u="none" strike="noStrike" dirty="0">
                        <a:solidFill>
                          <a:srgbClr val="000000"/>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extLst>
                  <a:ext uri="{0D108BD9-81ED-4DB2-BD59-A6C34878D82A}">
                    <a16:rowId xmlns:a16="http://schemas.microsoft.com/office/drawing/2014/main" val="550866032"/>
                  </a:ext>
                </a:extLst>
              </a:tr>
              <a:tr h="342278">
                <a:tc>
                  <a:txBody>
                    <a:bodyPr/>
                    <a:lstStyle/>
                    <a:p>
                      <a:pPr algn="l" fontAlgn="b"/>
                      <a:r>
                        <a:rPr lang="en-US" sz="2000" b="0" u="none" strike="noStrike">
                          <a:solidFill>
                            <a:schemeClr val="accent1"/>
                          </a:solidFill>
                          <a:effectLst/>
                        </a:rPr>
                        <a:t>Other Uses</a:t>
                      </a:r>
                      <a:endParaRPr lang="en-US" sz="2000" b="0" i="0" u="none" strike="noStrike">
                        <a:solidFill>
                          <a:schemeClr val="accent1"/>
                        </a:solidFill>
                        <a:effectLst/>
                        <a:latin typeface="+mn-lt"/>
                      </a:endParaRPr>
                    </a:p>
                  </a:txBody>
                  <a:tcPr marL="4425" marR="4425" marT="4425" marB="0" anchor="b"/>
                </a:tc>
                <a:tc>
                  <a:txBody>
                    <a:bodyPr/>
                    <a:lstStyle/>
                    <a:p>
                      <a:pPr algn="l" fontAlgn="b"/>
                      <a:endParaRPr lang="en-US" sz="2000" b="0" i="0" u="none" strike="noStrike">
                        <a:solidFill>
                          <a:schemeClr val="accent1"/>
                        </a:solidFill>
                        <a:effectLst/>
                        <a:latin typeface="+mn-lt"/>
                      </a:endParaRPr>
                    </a:p>
                  </a:txBody>
                  <a:tcPr marL="4425" marR="4425" marT="4425" marB="0" anchor="b"/>
                </a:tc>
                <a:tc>
                  <a:txBody>
                    <a:bodyPr/>
                    <a:lstStyle/>
                    <a:p>
                      <a:pPr algn="l" fontAlgn="b"/>
                      <a:endParaRPr lang="en-US" sz="2000" b="0" i="0" u="none" strike="noStrike" dirty="0">
                        <a:solidFill>
                          <a:srgbClr val="000000"/>
                        </a:solidFill>
                        <a:effectLst/>
                        <a:latin typeface="+mn-lt"/>
                      </a:endParaRPr>
                    </a:p>
                  </a:txBody>
                  <a:tcPr marL="4425" marR="4425" marT="4425" marB="0" anchor="b"/>
                </a:tc>
                <a:tc>
                  <a:txBody>
                    <a:bodyPr/>
                    <a:lstStyle/>
                    <a:p>
                      <a:pPr algn="l" fontAlgn="b"/>
                      <a:endParaRPr lang="en-US" sz="2000" b="0" i="0" u="none" strike="noStrike" dirty="0">
                        <a:solidFill>
                          <a:srgbClr val="000000"/>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extLst>
                  <a:ext uri="{0D108BD9-81ED-4DB2-BD59-A6C34878D82A}">
                    <a16:rowId xmlns:a16="http://schemas.microsoft.com/office/drawing/2014/main" val="2669289158"/>
                  </a:ext>
                </a:extLst>
              </a:tr>
              <a:tr h="299039">
                <a:tc>
                  <a:txBody>
                    <a:bodyPr/>
                    <a:lstStyle/>
                    <a:p>
                      <a:pPr algn="l" fontAlgn="b"/>
                      <a:endParaRPr lang="en-US" sz="2000" b="0" i="0" u="none" strike="noStrike">
                        <a:solidFill>
                          <a:schemeClr val="accent1"/>
                        </a:solidFill>
                        <a:effectLst/>
                        <a:latin typeface="+mn-lt"/>
                      </a:endParaRPr>
                    </a:p>
                  </a:txBody>
                  <a:tcPr marL="4425" marR="4425" marT="4425" marB="0" anchor="b"/>
                </a:tc>
                <a:tc>
                  <a:txBody>
                    <a:bodyPr/>
                    <a:lstStyle/>
                    <a:p>
                      <a:pPr algn="l" fontAlgn="b"/>
                      <a:endParaRPr lang="en-US" sz="2000" b="0" i="0" u="none" strike="noStrike">
                        <a:solidFill>
                          <a:schemeClr val="accent1"/>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tc>
                  <a:txBody>
                    <a:bodyPr/>
                    <a:lstStyle/>
                    <a:p>
                      <a:pPr algn="l" fontAlgn="b"/>
                      <a:endParaRPr lang="en-US" sz="2000" b="0" i="0" u="none" strike="noStrike">
                        <a:solidFill>
                          <a:srgbClr val="000000"/>
                        </a:solidFill>
                        <a:effectLst/>
                        <a:latin typeface="+mn-lt"/>
                      </a:endParaRPr>
                    </a:p>
                  </a:txBody>
                  <a:tcPr marL="4425" marR="4425" marT="4425" marB="0" anchor="b"/>
                </a:tc>
                <a:tc>
                  <a:txBody>
                    <a:bodyPr/>
                    <a:lstStyle/>
                    <a:p>
                      <a:pPr algn="l" fontAlgn="b"/>
                      <a:endParaRPr lang="en-US" sz="2000" b="0" i="0" u="none" strike="noStrike" dirty="0">
                        <a:solidFill>
                          <a:srgbClr val="000000"/>
                        </a:solidFill>
                        <a:effectLst/>
                        <a:latin typeface="+mn-lt"/>
                      </a:endParaRPr>
                    </a:p>
                  </a:txBody>
                  <a:tcPr marL="4425" marR="4425" marT="4425" marB="0" anchor="b"/>
                </a:tc>
                <a:extLst>
                  <a:ext uri="{0D108BD9-81ED-4DB2-BD59-A6C34878D82A}">
                    <a16:rowId xmlns:a16="http://schemas.microsoft.com/office/drawing/2014/main" val="2050942545"/>
                  </a:ext>
                </a:extLst>
              </a:tr>
              <a:tr h="299039">
                <a:tc gridSpan="3">
                  <a:txBody>
                    <a:bodyPr/>
                    <a:lstStyle/>
                    <a:p>
                      <a:pPr algn="l" fontAlgn="b"/>
                      <a:r>
                        <a:rPr lang="en-US" sz="2000" b="1" u="none" strike="noStrike" dirty="0">
                          <a:solidFill>
                            <a:schemeClr val="accent1"/>
                          </a:solidFill>
                          <a:effectLst/>
                        </a:rPr>
                        <a:t>TOTAL FY26 PROPOSED OPERATING BUDGET</a:t>
                      </a:r>
                      <a:endParaRPr lang="en-US" sz="2000" b="1" i="0" u="none" strike="noStrike" dirty="0">
                        <a:solidFill>
                          <a:schemeClr val="accent1"/>
                        </a:solidFill>
                        <a:effectLst/>
                        <a:latin typeface="+mn-lt"/>
                      </a:endParaRPr>
                    </a:p>
                  </a:txBody>
                  <a:tcPr marL="4425" marR="4425" marT="4425" marB="0" anchor="b"/>
                </a:tc>
                <a:tc hMerge="1">
                  <a:txBody>
                    <a:bodyPr/>
                    <a:lstStyle/>
                    <a:p>
                      <a:endParaRPr lang="en-US"/>
                    </a:p>
                  </a:txBody>
                  <a:tcPr/>
                </a:tc>
                <a:tc hMerge="1">
                  <a:txBody>
                    <a:bodyPr/>
                    <a:lstStyle/>
                    <a:p>
                      <a:endParaRPr lang="en-US"/>
                    </a:p>
                  </a:txBody>
                  <a:tcPr/>
                </a:tc>
                <a:tc>
                  <a:txBody>
                    <a:bodyPr/>
                    <a:lstStyle/>
                    <a:p>
                      <a:pPr algn="r" fontAlgn="b"/>
                      <a:r>
                        <a:rPr lang="en-US" sz="2000" b="1" u="none" strike="noStrike">
                          <a:solidFill>
                            <a:srgbClr val="000000"/>
                          </a:solidFill>
                          <a:effectLst/>
                        </a:rPr>
                        <a:t>$235.9</a:t>
                      </a:r>
                      <a:endParaRPr lang="en-US" sz="2000" b="1" i="0" u="none" strike="noStrike">
                        <a:solidFill>
                          <a:srgbClr val="000000"/>
                        </a:solidFill>
                        <a:effectLst/>
                        <a:latin typeface="+mn-lt"/>
                      </a:endParaRPr>
                    </a:p>
                  </a:txBody>
                  <a:tcPr marL="4425" marR="4425" marT="4425" marB="0" anchor="b"/>
                </a:tc>
                <a:tc>
                  <a:txBody>
                    <a:bodyPr/>
                    <a:lstStyle/>
                    <a:p>
                      <a:pPr algn="l" fontAlgn="b"/>
                      <a:endParaRPr lang="en-US" sz="2000" b="1" i="0" u="none" strike="noStrike" dirty="0">
                        <a:solidFill>
                          <a:srgbClr val="000000"/>
                        </a:solidFill>
                        <a:effectLst/>
                        <a:latin typeface="+mn-lt"/>
                      </a:endParaRPr>
                    </a:p>
                  </a:txBody>
                  <a:tcPr marL="4425" marR="4425" marT="4425" marB="0" anchor="b"/>
                </a:tc>
                <a:tc>
                  <a:txBody>
                    <a:bodyPr/>
                    <a:lstStyle/>
                    <a:p>
                      <a:pPr algn="l" fontAlgn="b"/>
                      <a:endParaRPr lang="en-US" sz="2000" b="0" i="0" u="none" strike="noStrike" dirty="0">
                        <a:solidFill>
                          <a:srgbClr val="000000"/>
                        </a:solidFill>
                        <a:effectLst/>
                        <a:latin typeface="+mn-lt"/>
                      </a:endParaRPr>
                    </a:p>
                  </a:txBody>
                  <a:tcPr marL="4425" marR="4425" marT="4425" marB="0" anchor="b"/>
                </a:tc>
                <a:extLst>
                  <a:ext uri="{0D108BD9-81ED-4DB2-BD59-A6C34878D82A}">
                    <a16:rowId xmlns:a16="http://schemas.microsoft.com/office/drawing/2014/main" val="1764977981"/>
                  </a:ext>
                </a:extLst>
              </a:tr>
            </a:tbl>
          </a:graphicData>
        </a:graphic>
      </p:graphicFrame>
      <p:pic>
        <p:nvPicPr>
          <p:cNvPr id="9" name="Picture 2" descr="Town of Needham, MA logo">
            <a:extLst>
              <a:ext uri="{FF2B5EF4-FFF2-40B4-BE49-F238E27FC236}">
                <a16:creationId xmlns:a16="http://schemas.microsoft.com/office/drawing/2014/main" id="{9A8EADAE-D728-748D-B372-A61F7F7B14E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1" b="-1"/>
          <a:stretch/>
        </p:blipFill>
        <p:spPr bwMode="auto">
          <a:xfrm>
            <a:off x="10515600" y="457200"/>
            <a:ext cx="1163618" cy="1163618"/>
          </a:xfrm>
          <a:custGeom>
            <a:avLst/>
            <a:gdLst/>
            <a:ahLst/>
            <a:cxnLst/>
            <a:rect l="l" t="t" r="r" b="b"/>
            <a:pathLst>
              <a:path w="4694238" h="4694238">
                <a:moveTo>
                  <a:pt x="2347119" y="0"/>
                </a:moveTo>
                <a:cubicBezTo>
                  <a:pt x="3643397" y="0"/>
                  <a:pt x="4694238" y="1050841"/>
                  <a:pt x="4694238" y="2347119"/>
                </a:cubicBezTo>
                <a:cubicBezTo>
                  <a:pt x="4694238" y="3643397"/>
                  <a:pt x="3643397" y="4694238"/>
                  <a:pt x="2347119" y="4694238"/>
                </a:cubicBezTo>
                <a:cubicBezTo>
                  <a:pt x="1050841" y="4694238"/>
                  <a:pt x="0" y="3643397"/>
                  <a:pt x="0" y="2347119"/>
                </a:cubicBezTo>
                <a:cubicBezTo>
                  <a:pt x="0" y="1050841"/>
                  <a:pt x="1050841" y="0"/>
                  <a:pt x="2347119" y="0"/>
                </a:cubicBezTo>
                <a:close/>
              </a:path>
            </a:pathLst>
          </a:custGeom>
          <a:noFill/>
          <a:extLst>
            <a:ext uri="{909E8E84-426E-40DD-AFC4-6F175D3DCCD1}">
              <a14:hiddenFill xmlns:a14="http://schemas.microsoft.com/office/drawing/2010/main">
                <a:solidFill>
                  <a:srgbClr val="FFFFFF"/>
                </a:solidFill>
              </a14:hiddenFill>
            </a:ext>
          </a:extLst>
        </p:spPr>
      </p:pic>
    </p:spTree>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188608-3757-0185-EF1C-CCBE9DAE3E2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2391FEC-2EE1-B153-2138-C54C316D5552}"/>
              </a:ext>
            </a:extLst>
          </p:cNvPr>
          <p:cNvSpPr txBox="1"/>
          <p:nvPr/>
        </p:nvSpPr>
        <p:spPr>
          <a:xfrm>
            <a:off x="1691921" y="3100531"/>
            <a:ext cx="3993641" cy="2415287"/>
          </a:xfrm>
          <a:prstGeom prst="rect">
            <a:avLst/>
          </a:prstGeom>
        </p:spPr>
        <p:txBody>
          <a:bodyPr vert="horz" lIns="68580" tIns="34290" rIns="68580" bIns="34290" rtlCol="0" anchor="t">
            <a:normAutofit/>
          </a:bodyPr>
          <a:lstStyle/>
          <a:p>
            <a:pPr algn="r">
              <a:lnSpc>
                <a:spcPct val="90000"/>
              </a:lnSpc>
              <a:spcBef>
                <a:spcPct val="0"/>
              </a:spcBef>
              <a:spcAft>
                <a:spcPts val="450"/>
              </a:spcAft>
              <a:defRPr sz="4800" b="1">
                <a:solidFill>
                  <a:srgbClr val="003366"/>
                </a:solidFill>
                <a:latin typeface="Calibri"/>
              </a:defRPr>
            </a:pPr>
            <a:r>
              <a:rPr lang="en-US" sz="3300" b="1" dirty="0">
                <a:solidFill>
                  <a:srgbClr val="FFFFFF"/>
                </a:solidFill>
                <a:latin typeface="Calibri"/>
              </a:rPr>
              <a:t>Annual Town Meeting</a:t>
            </a:r>
          </a:p>
          <a:p>
            <a:pPr algn="r">
              <a:lnSpc>
                <a:spcPct val="90000"/>
              </a:lnSpc>
              <a:spcBef>
                <a:spcPct val="0"/>
              </a:spcBef>
              <a:spcAft>
                <a:spcPts val="450"/>
              </a:spcAft>
              <a:defRPr sz="4800" b="1">
                <a:solidFill>
                  <a:srgbClr val="003366"/>
                </a:solidFill>
                <a:latin typeface="Calibri"/>
              </a:defRPr>
            </a:pPr>
            <a:r>
              <a:rPr lang="en-US" sz="3300" b="1" dirty="0">
                <a:solidFill>
                  <a:srgbClr val="FFFFFF"/>
                </a:solidFill>
                <a:latin typeface="Calibri"/>
              </a:rPr>
              <a:t>May 5, 2025</a:t>
            </a:r>
          </a:p>
          <a:p>
            <a:pPr algn="r">
              <a:lnSpc>
                <a:spcPct val="90000"/>
              </a:lnSpc>
              <a:spcBef>
                <a:spcPct val="0"/>
              </a:spcBef>
              <a:spcAft>
                <a:spcPts val="450"/>
              </a:spcAft>
              <a:defRPr sz="4800" b="1">
                <a:solidFill>
                  <a:srgbClr val="003366"/>
                </a:solidFill>
                <a:latin typeface="Calibri"/>
              </a:defRPr>
            </a:pPr>
            <a:endParaRPr lang="en-US" sz="3600" b="1" dirty="0">
              <a:solidFill>
                <a:srgbClr val="FFFFFF"/>
              </a:solidFill>
              <a:latin typeface="Calibri"/>
            </a:endParaRPr>
          </a:p>
        </p:txBody>
      </p:sp>
      <p:sp>
        <p:nvSpPr>
          <p:cNvPr id="5" name="Footer Placeholder 4">
            <a:extLst>
              <a:ext uri="{FF2B5EF4-FFF2-40B4-BE49-F238E27FC236}">
                <a16:creationId xmlns:a16="http://schemas.microsoft.com/office/drawing/2014/main" id="{03B4519D-B8F1-D66E-59FD-1815FC23BF7D}"/>
              </a:ext>
            </a:extLst>
          </p:cNvPr>
          <p:cNvSpPr>
            <a:spLocks noGrp="1"/>
          </p:cNvSpPr>
          <p:nvPr>
            <p:ph type="ftr" sz="quarter" idx="11"/>
          </p:nvPr>
        </p:nvSpPr>
        <p:spPr>
          <a:xfrm>
            <a:off x="423746" y="6324600"/>
            <a:ext cx="4902200" cy="365125"/>
          </a:xfrm>
        </p:spPr>
        <p:txBody>
          <a:bodyPr/>
          <a:lstStyle/>
          <a:p>
            <a:pPr algn="l"/>
            <a:r>
              <a:rPr lang="en-US" dirty="0"/>
              <a:t>Needham Finance Committee- May 2025 Annual Town Meeting</a:t>
            </a:r>
          </a:p>
        </p:txBody>
      </p:sp>
      <p:sp>
        <p:nvSpPr>
          <p:cNvPr id="6" name="Title 1">
            <a:extLst>
              <a:ext uri="{FF2B5EF4-FFF2-40B4-BE49-F238E27FC236}">
                <a16:creationId xmlns:a16="http://schemas.microsoft.com/office/drawing/2014/main" id="{E358C13E-A614-C5AB-B266-FC1F8E7E242A}"/>
              </a:ext>
            </a:extLst>
          </p:cNvPr>
          <p:cNvSpPr txBox="1">
            <a:spLocks/>
          </p:cNvSpPr>
          <p:nvPr/>
        </p:nvSpPr>
        <p:spPr>
          <a:xfrm>
            <a:off x="444261" y="444887"/>
            <a:ext cx="10223739" cy="1002913"/>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dirty="0">
                <a:solidFill>
                  <a:srgbClr val="002060"/>
                </a:solidFill>
                <a:latin typeface="+mn-lt"/>
              </a:rPr>
              <a:t>Major Expense Type </a:t>
            </a:r>
            <a:r>
              <a:rPr lang="en-US" sz="1800" dirty="0">
                <a:solidFill>
                  <a:srgbClr val="002060"/>
                </a:solidFill>
                <a:latin typeface="+mn-lt"/>
              </a:rPr>
              <a:t>($ millions)</a:t>
            </a:r>
            <a:endParaRPr lang="en-US" sz="1800" dirty="0">
              <a:latin typeface="+mn-lt"/>
            </a:endParaRPr>
          </a:p>
        </p:txBody>
      </p:sp>
      <p:graphicFrame>
        <p:nvGraphicFramePr>
          <p:cNvPr id="9" name="Table 8">
            <a:extLst>
              <a:ext uri="{FF2B5EF4-FFF2-40B4-BE49-F238E27FC236}">
                <a16:creationId xmlns:a16="http://schemas.microsoft.com/office/drawing/2014/main" id="{96704629-BEFB-2250-55D5-EEF66D842461}"/>
              </a:ext>
            </a:extLst>
          </p:cNvPr>
          <p:cNvGraphicFramePr>
            <a:graphicFrameLocks noGrp="1"/>
          </p:cNvGraphicFramePr>
          <p:nvPr>
            <p:extLst>
              <p:ext uri="{D42A27DB-BD31-4B8C-83A1-F6EECF244321}">
                <p14:modId xmlns:p14="http://schemas.microsoft.com/office/powerpoint/2010/main" val="4160758866"/>
              </p:ext>
            </p:extLst>
          </p:nvPr>
        </p:nvGraphicFramePr>
        <p:xfrm>
          <a:off x="762000" y="1602020"/>
          <a:ext cx="10515601" cy="4408532"/>
        </p:xfrm>
        <a:graphic>
          <a:graphicData uri="http://schemas.openxmlformats.org/drawingml/2006/table">
            <a:tbl>
              <a:tblPr firstRow="1">
                <a:tableStyleId>{3B4B98B0-60AC-42C2-AFA5-B58CD77FA1E5}</a:tableStyleId>
              </a:tblPr>
              <a:tblGrid>
                <a:gridCol w="3203254">
                  <a:extLst>
                    <a:ext uri="{9D8B030D-6E8A-4147-A177-3AD203B41FA5}">
                      <a16:colId xmlns:a16="http://schemas.microsoft.com/office/drawing/2014/main" val="559622594"/>
                    </a:ext>
                  </a:extLst>
                </a:gridCol>
                <a:gridCol w="1168400">
                  <a:extLst>
                    <a:ext uri="{9D8B030D-6E8A-4147-A177-3AD203B41FA5}">
                      <a16:colId xmlns:a16="http://schemas.microsoft.com/office/drawing/2014/main" val="357560309"/>
                    </a:ext>
                  </a:extLst>
                </a:gridCol>
                <a:gridCol w="1903573">
                  <a:extLst>
                    <a:ext uri="{9D8B030D-6E8A-4147-A177-3AD203B41FA5}">
                      <a16:colId xmlns:a16="http://schemas.microsoft.com/office/drawing/2014/main" val="1122859876"/>
                    </a:ext>
                  </a:extLst>
                </a:gridCol>
                <a:gridCol w="525124">
                  <a:extLst>
                    <a:ext uri="{9D8B030D-6E8A-4147-A177-3AD203B41FA5}">
                      <a16:colId xmlns:a16="http://schemas.microsoft.com/office/drawing/2014/main" val="1976951173"/>
                    </a:ext>
                  </a:extLst>
                </a:gridCol>
                <a:gridCol w="819649">
                  <a:extLst>
                    <a:ext uri="{9D8B030D-6E8A-4147-A177-3AD203B41FA5}">
                      <a16:colId xmlns:a16="http://schemas.microsoft.com/office/drawing/2014/main" val="3480158488"/>
                    </a:ext>
                  </a:extLst>
                </a:gridCol>
                <a:gridCol w="650698">
                  <a:extLst>
                    <a:ext uri="{9D8B030D-6E8A-4147-A177-3AD203B41FA5}">
                      <a16:colId xmlns:a16="http://schemas.microsoft.com/office/drawing/2014/main" val="2507189015"/>
                    </a:ext>
                  </a:extLst>
                </a:gridCol>
                <a:gridCol w="1207784">
                  <a:extLst>
                    <a:ext uri="{9D8B030D-6E8A-4147-A177-3AD203B41FA5}">
                      <a16:colId xmlns:a16="http://schemas.microsoft.com/office/drawing/2014/main" val="2406636581"/>
                    </a:ext>
                  </a:extLst>
                </a:gridCol>
                <a:gridCol w="1037119">
                  <a:extLst>
                    <a:ext uri="{9D8B030D-6E8A-4147-A177-3AD203B41FA5}">
                      <a16:colId xmlns:a16="http://schemas.microsoft.com/office/drawing/2014/main" val="3036922599"/>
                    </a:ext>
                  </a:extLst>
                </a:gridCol>
              </a:tblGrid>
              <a:tr h="707562">
                <a:tc>
                  <a:txBody>
                    <a:bodyPr/>
                    <a:lstStyle/>
                    <a:p>
                      <a:pPr algn="l" fontAlgn="b"/>
                      <a:endParaRPr lang="en-US" sz="2000" b="0" i="0" u="none" strike="noStrike" dirty="0">
                        <a:solidFill>
                          <a:schemeClr val="accent1"/>
                        </a:solidFill>
                        <a:effectLst/>
                        <a:latin typeface="+mn-lt"/>
                      </a:endParaRPr>
                    </a:p>
                  </a:txBody>
                  <a:tcPr marL="4763" marR="4763" marT="4763" marB="0" anchor="b"/>
                </a:tc>
                <a:tc>
                  <a:txBody>
                    <a:bodyPr/>
                    <a:lstStyle/>
                    <a:p>
                      <a:pPr algn="ctr" fontAlgn="b"/>
                      <a:r>
                        <a:rPr lang="en-US" sz="2000" b="0" u="none" strike="noStrike" dirty="0">
                          <a:solidFill>
                            <a:schemeClr val="accent1">
                              <a:lumMod val="75000"/>
                            </a:schemeClr>
                          </a:solidFill>
                          <a:effectLst/>
                          <a:latin typeface="+mn-lt"/>
                        </a:rPr>
                        <a:t>FY2025</a:t>
                      </a:r>
                      <a:endParaRPr lang="en-US" sz="2000" b="0" i="0" u="none" strike="noStrike" dirty="0">
                        <a:solidFill>
                          <a:schemeClr val="accent1">
                            <a:lumMod val="75000"/>
                          </a:schemeClr>
                        </a:solidFill>
                        <a:effectLst/>
                        <a:latin typeface="+mn-lt"/>
                      </a:endParaRPr>
                    </a:p>
                  </a:txBody>
                  <a:tcPr marL="4763" marR="4763" marT="4763" marB="0" anchor="b"/>
                </a:tc>
                <a:tc>
                  <a:txBody>
                    <a:bodyPr/>
                    <a:lstStyle/>
                    <a:p>
                      <a:pPr algn="ctr" fontAlgn="b"/>
                      <a:r>
                        <a:rPr lang="en-US" sz="2000" b="0" u="none" strike="noStrike" dirty="0">
                          <a:solidFill>
                            <a:schemeClr val="accent1">
                              <a:lumMod val="75000"/>
                            </a:schemeClr>
                          </a:solidFill>
                          <a:effectLst/>
                          <a:latin typeface="+mn-lt"/>
                        </a:rPr>
                        <a:t>FY2026</a:t>
                      </a:r>
                      <a:endParaRPr lang="en-US" sz="2000" b="0" i="0" u="none" strike="noStrike" dirty="0">
                        <a:solidFill>
                          <a:schemeClr val="accent1">
                            <a:lumMod val="75000"/>
                          </a:schemeClr>
                        </a:solidFill>
                        <a:effectLst/>
                        <a:latin typeface="+mn-lt"/>
                      </a:endParaRPr>
                    </a:p>
                  </a:txBody>
                  <a:tcPr marL="4763" marR="4763" marT="4763" marB="0" anchor="b"/>
                </a:tc>
                <a:tc>
                  <a:txBody>
                    <a:bodyPr/>
                    <a:lstStyle/>
                    <a:p>
                      <a:pPr algn="ctr" fontAlgn="b"/>
                      <a:endParaRPr lang="en-US" sz="2000" b="0" i="0" u="none" strike="noStrike" dirty="0">
                        <a:solidFill>
                          <a:schemeClr val="accent1">
                            <a:lumMod val="75000"/>
                          </a:schemeClr>
                        </a:solidFill>
                        <a:effectLst/>
                        <a:latin typeface="+mn-lt"/>
                      </a:endParaRPr>
                    </a:p>
                  </a:txBody>
                  <a:tcPr marL="4763" marR="4763" marT="4763" marB="0" anchor="b"/>
                </a:tc>
                <a:tc>
                  <a:txBody>
                    <a:bodyPr/>
                    <a:lstStyle/>
                    <a:p>
                      <a:pPr algn="l" fontAlgn="b"/>
                      <a:r>
                        <a:rPr lang="en-US" sz="2000" b="0" u="none" strike="noStrike">
                          <a:solidFill>
                            <a:schemeClr val="accent1">
                              <a:lumMod val="75000"/>
                            </a:schemeClr>
                          </a:solidFill>
                          <a:effectLst/>
                          <a:latin typeface="+mn-lt"/>
                        </a:rPr>
                        <a:t>% chg</a:t>
                      </a:r>
                      <a:endParaRPr lang="en-US" sz="2000" b="0" i="0" u="none" strike="noStrike">
                        <a:solidFill>
                          <a:schemeClr val="accent1">
                            <a:lumMod val="75000"/>
                          </a:schemeClr>
                        </a:solidFill>
                        <a:effectLst/>
                        <a:latin typeface="+mn-lt"/>
                      </a:endParaRPr>
                    </a:p>
                  </a:txBody>
                  <a:tcPr marL="4763" marR="4763" marT="4763" marB="0" anchor="b"/>
                </a:tc>
                <a:tc>
                  <a:txBody>
                    <a:bodyPr/>
                    <a:lstStyle/>
                    <a:p>
                      <a:pPr algn="l" fontAlgn="b"/>
                      <a:endParaRPr lang="en-US" sz="2000" b="0" i="0" u="none" strike="noStrike">
                        <a:solidFill>
                          <a:schemeClr val="accent1">
                            <a:lumMod val="75000"/>
                          </a:schemeClr>
                        </a:solidFill>
                        <a:effectLst/>
                        <a:latin typeface="+mn-lt"/>
                      </a:endParaRPr>
                    </a:p>
                  </a:txBody>
                  <a:tcPr marL="4763" marR="4763" marT="4763" marB="0" anchor="b"/>
                </a:tc>
                <a:tc>
                  <a:txBody>
                    <a:bodyPr/>
                    <a:lstStyle/>
                    <a:p>
                      <a:pPr algn="ctr" fontAlgn="b"/>
                      <a:r>
                        <a:rPr lang="en-US" sz="2000" b="0" u="none" strike="noStrike" dirty="0">
                          <a:solidFill>
                            <a:schemeClr val="accent1">
                              <a:lumMod val="75000"/>
                            </a:schemeClr>
                          </a:solidFill>
                          <a:effectLst/>
                          <a:latin typeface="+mn-lt"/>
                        </a:rPr>
                        <a:t>% FY25 Budget</a:t>
                      </a:r>
                      <a:endParaRPr lang="en-US" sz="2000" b="0" i="0" u="none" strike="noStrike" dirty="0">
                        <a:solidFill>
                          <a:schemeClr val="accent1">
                            <a:lumMod val="75000"/>
                          </a:schemeClr>
                        </a:solidFill>
                        <a:effectLst/>
                        <a:latin typeface="+mn-lt"/>
                      </a:endParaRPr>
                    </a:p>
                  </a:txBody>
                  <a:tcPr marL="4763" marR="4763" marT="4763" marB="0" anchor="b"/>
                </a:tc>
                <a:tc>
                  <a:txBody>
                    <a:bodyPr/>
                    <a:lstStyle/>
                    <a:p>
                      <a:pPr algn="ctr" fontAlgn="b"/>
                      <a:r>
                        <a:rPr lang="en-US" sz="2000" b="0" u="none" strike="noStrike" dirty="0">
                          <a:solidFill>
                            <a:schemeClr val="accent1">
                              <a:lumMod val="75000"/>
                            </a:schemeClr>
                          </a:solidFill>
                          <a:effectLst/>
                          <a:latin typeface="+mn-lt"/>
                        </a:rPr>
                        <a:t>% FY26 Budget</a:t>
                      </a:r>
                      <a:endParaRPr lang="en-US" sz="2000" b="0" i="0" u="none" strike="noStrike" dirty="0">
                        <a:solidFill>
                          <a:schemeClr val="accent1">
                            <a:lumMod val="75000"/>
                          </a:schemeClr>
                        </a:solidFill>
                        <a:effectLst/>
                        <a:latin typeface="+mn-lt"/>
                      </a:endParaRPr>
                    </a:p>
                  </a:txBody>
                  <a:tcPr marL="4763" marR="4763" marT="4763" marB="0" anchor="b"/>
                </a:tc>
                <a:extLst>
                  <a:ext uri="{0D108BD9-81ED-4DB2-BD59-A6C34878D82A}">
                    <a16:rowId xmlns:a16="http://schemas.microsoft.com/office/drawing/2014/main" val="2381939465"/>
                  </a:ext>
                </a:extLst>
              </a:tr>
              <a:tr h="342668">
                <a:tc>
                  <a:txBody>
                    <a:bodyPr/>
                    <a:lstStyle/>
                    <a:p>
                      <a:pPr algn="l" fontAlgn="b"/>
                      <a:r>
                        <a:rPr lang="en-US" sz="2000" b="0" u="none" strike="noStrike" dirty="0">
                          <a:solidFill>
                            <a:schemeClr val="accent1">
                              <a:lumMod val="75000"/>
                            </a:schemeClr>
                          </a:solidFill>
                          <a:effectLst/>
                          <a:latin typeface="+mn-lt"/>
                        </a:rPr>
                        <a:t>Personnel</a:t>
                      </a:r>
                      <a:endParaRPr lang="en-US" sz="2000" b="0" i="0" u="none" strike="noStrike" dirty="0">
                        <a:solidFill>
                          <a:schemeClr val="accent1">
                            <a:lumMod val="75000"/>
                          </a:schemeClr>
                        </a:solidFill>
                        <a:effectLst/>
                        <a:latin typeface="+mn-lt"/>
                      </a:endParaRPr>
                    </a:p>
                  </a:txBody>
                  <a:tcPr marL="4763" marR="4763" marT="4763" marB="0" anchor="b"/>
                </a:tc>
                <a:tc>
                  <a:txBody>
                    <a:bodyPr/>
                    <a:lstStyle/>
                    <a:p>
                      <a:pPr algn="ctr" fontAlgn="b"/>
                      <a:endParaRPr lang="en-US" sz="2000" b="0" i="0" u="none" strike="noStrike">
                        <a:solidFill>
                          <a:srgbClr val="000000"/>
                        </a:solidFill>
                        <a:effectLst/>
                        <a:latin typeface="+mn-lt"/>
                      </a:endParaRPr>
                    </a:p>
                  </a:txBody>
                  <a:tcPr marL="4763" marR="4763" marT="4763" marB="0" anchor="b"/>
                </a:tc>
                <a:tc>
                  <a:txBody>
                    <a:bodyPr/>
                    <a:lstStyle/>
                    <a:p>
                      <a:pPr algn="ctr" fontAlgn="b"/>
                      <a:endParaRPr lang="en-US" sz="2000" b="0" i="0" u="none" strike="noStrike" dirty="0">
                        <a:solidFill>
                          <a:srgbClr val="000000"/>
                        </a:solidFill>
                        <a:effectLst/>
                        <a:latin typeface="+mn-lt"/>
                      </a:endParaRPr>
                    </a:p>
                  </a:txBody>
                  <a:tcPr marL="4763" marR="4763" marT="4763" marB="0" anchor="b"/>
                </a:tc>
                <a:tc>
                  <a:txBody>
                    <a:bodyPr/>
                    <a:lstStyle/>
                    <a:p>
                      <a:pPr algn="ctr" fontAlgn="b"/>
                      <a:endParaRPr lang="en-US" sz="2000" b="0" i="0" u="none" strike="noStrike">
                        <a:solidFill>
                          <a:srgbClr val="000000"/>
                        </a:solidFill>
                        <a:effectLst/>
                        <a:latin typeface="+mn-lt"/>
                      </a:endParaRPr>
                    </a:p>
                  </a:txBody>
                  <a:tcPr marL="4763" marR="4763" marT="4763" marB="0" anchor="b"/>
                </a:tc>
                <a:tc>
                  <a:txBody>
                    <a:bodyPr/>
                    <a:lstStyle/>
                    <a:p>
                      <a:pPr algn="l" fontAlgn="b"/>
                      <a:endParaRPr lang="en-US" sz="2000" b="0" i="0" u="none" strike="noStrike" dirty="0">
                        <a:solidFill>
                          <a:srgbClr val="000000"/>
                        </a:solidFill>
                        <a:effectLst/>
                        <a:latin typeface="+mn-lt"/>
                      </a:endParaRPr>
                    </a:p>
                  </a:txBody>
                  <a:tcPr marL="4763" marR="4763" marT="4763" marB="0" anchor="b"/>
                </a:tc>
                <a:tc>
                  <a:txBody>
                    <a:bodyPr/>
                    <a:lstStyle/>
                    <a:p>
                      <a:pPr algn="l" fontAlgn="b"/>
                      <a:endParaRPr lang="en-US" sz="2000" b="0" i="0" u="none" strike="noStrike">
                        <a:solidFill>
                          <a:srgbClr val="000000"/>
                        </a:solidFill>
                        <a:effectLst/>
                        <a:latin typeface="+mn-lt"/>
                      </a:endParaRPr>
                    </a:p>
                  </a:txBody>
                  <a:tcPr marL="4763" marR="4763" marT="4763" marB="0" anchor="b"/>
                </a:tc>
                <a:tc>
                  <a:txBody>
                    <a:bodyPr/>
                    <a:lstStyle/>
                    <a:p>
                      <a:pPr algn="ctr" fontAlgn="b"/>
                      <a:endParaRPr lang="en-US" sz="2000" b="0" i="0" u="none" strike="noStrike" dirty="0">
                        <a:solidFill>
                          <a:srgbClr val="000000"/>
                        </a:solidFill>
                        <a:effectLst/>
                        <a:latin typeface="+mn-lt"/>
                      </a:endParaRPr>
                    </a:p>
                  </a:txBody>
                  <a:tcPr marL="4763" marR="4763" marT="4763" marB="0" anchor="b"/>
                </a:tc>
                <a:tc>
                  <a:txBody>
                    <a:bodyPr/>
                    <a:lstStyle/>
                    <a:p>
                      <a:pPr algn="ctr" fontAlgn="b"/>
                      <a:endParaRPr lang="en-US" sz="2000" b="0" i="0" u="none" strike="noStrike" dirty="0">
                        <a:solidFill>
                          <a:srgbClr val="000000"/>
                        </a:solidFill>
                        <a:effectLst/>
                        <a:latin typeface="+mn-lt"/>
                      </a:endParaRPr>
                    </a:p>
                  </a:txBody>
                  <a:tcPr marL="4763" marR="4763" marT="4763" marB="0" anchor="b"/>
                </a:tc>
                <a:extLst>
                  <a:ext uri="{0D108BD9-81ED-4DB2-BD59-A6C34878D82A}">
                    <a16:rowId xmlns:a16="http://schemas.microsoft.com/office/drawing/2014/main" val="502998746"/>
                  </a:ext>
                </a:extLst>
              </a:tr>
              <a:tr h="342668">
                <a:tc>
                  <a:txBody>
                    <a:bodyPr/>
                    <a:lstStyle/>
                    <a:p>
                      <a:pPr algn="l" fontAlgn="b"/>
                      <a:r>
                        <a:rPr lang="en-US" sz="2000" b="0" u="none" strike="noStrike" dirty="0">
                          <a:solidFill>
                            <a:schemeClr val="accent1">
                              <a:lumMod val="75000"/>
                            </a:schemeClr>
                          </a:solidFill>
                          <a:effectLst/>
                          <a:latin typeface="+mn-lt"/>
                        </a:rPr>
                        <a:t>  Salaries</a:t>
                      </a:r>
                      <a:endParaRPr lang="en-US" sz="2000" b="0" i="0" u="none" strike="noStrike" dirty="0">
                        <a:solidFill>
                          <a:schemeClr val="accent1">
                            <a:lumMod val="75000"/>
                          </a:schemeClr>
                        </a:solidFill>
                        <a:effectLst/>
                        <a:latin typeface="+mn-lt"/>
                      </a:endParaRPr>
                    </a:p>
                  </a:txBody>
                  <a:tcPr marL="4763" marR="4763" marT="4763" marB="0" anchor="b"/>
                </a:tc>
                <a:tc>
                  <a:txBody>
                    <a:bodyPr/>
                    <a:lstStyle/>
                    <a:p>
                      <a:pPr algn="ctr" fontAlgn="b"/>
                      <a:r>
                        <a:rPr lang="en-US" sz="2000" b="0" u="none" strike="noStrike" dirty="0">
                          <a:solidFill>
                            <a:srgbClr val="000000"/>
                          </a:solidFill>
                          <a:effectLst/>
                          <a:latin typeface="+mn-lt"/>
                        </a:rPr>
                        <a:t>$125.7</a:t>
                      </a:r>
                      <a:endParaRPr lang="en-US" sz="2000" b="0" i="0" u="none" strike="noStrike" dirty="0">
                        <a:solidFill>
                          <a:srgbClr val="000000"/>
                        </a:solidFill>
                        <a:effectLst/>
                        <a:latin typeface="+mn-lt"/>
                      </a:endParaRPr>
                    </a:p>
                  </a:txBody>
                  <a:tcPr marL="4763" marR="4763" marT="4763" marB="0" anchor="b"/>
                </a:tc>
                <a:tc>
                  <a:txBody>
                    <a:bodyPr/>
                    <a:lstStyle/>
                    <a:p>
                      <a:pPr algn="ctr" fontAlgn="b"/>
                      <a:r>
                        <a:rPr lang="en-US" sz="2000" b="0" u="none" strike="noStrike">
                          <a:solidFill>
                            <a:srgbClr val="000000"/>
                          </a:solidFill>
                          <a:effectLst/>
                          <a:latin typeface="+mn-lt"/>
                        </a:rPr>
                        <a:t>$132.2</a:t>
                      </a:r>
                      <a:endParaRPr lang="en-US" sz="2000" b="0" i="0" u="none" strike="noStrike">
                        <a:solidFill>
                          <a:srgbClr val="000000"/>
                        </a:solidFill>
                        <a:effectLst/>
                        <a:latin typeface="+mn-lt"/>
                      </a:endParaRPr>
                    </a:p>
                  </a:txBody>
                  <a:tcPr marL="4763" marR="4763" marT="4763" marB="0" anchor="b"/>
                </a:tc>
                <a:tc>
                  <a:txBody>
                    <a:bodyPr/>
                    <a:lstStyle/>
                    <a:p>
                      <a:pPr algn="ctr" fontAlgn="b"/>
                      <a:endParaRPr lang="en-US" sz="2000" b="0" i="0" u="none" strike="noStrike" dirty="0">
                        <a:solidFill>
                          <a:srgbClr val="000000"/>
                        </a:solidFill>
                        <a:effectLst/>
                        <a:latin typeface="+mn-lt"/>
                      </a:endParaRPr>
                    </a:p>
                  </a:txBody>
                  <a:tcPr marL="4763" marR="4763" marT="4763" marB="0" anchor="b"/>
                </a:tc>
                <a:tc>
                  <a:txBody>
                    <a:bodyPr/>
                    <a:lstStyle/>
                    <a:p>
                      <a:pPr algn="r" fontAlgn="b"/>
                      <a:r>
                        <a:rPr lang="en-US" sz="2000" b="0" u="none" strike="noStrike">
                          <a:solidFill>
                            <a:srgbClr val="000000"/>
                          </a:solidFill>
                          <a:effectLst/>
                          <a:latin typeface="+mn-lt"/>
                        </a:rPr>
                        <a:t>5.2%</a:t>
                      </a:r>
                      <a:endParaRPr lang="en-US" sz="2000" b="0" i="0" u="none" strike="noStrike">
                        <a:solidFill>
                          <a:srgbClr val="000000"/>
                        </a:solidFill>
                        <a:effectLst/>
                        <a:latin typeface="+mn-lt"/>
                      </a:endParaRPr>
                    </a:p>
                  </a:txBody>
                  <a:tcPr marL="4763" marR="4763" marT="4763" marB="0" anchor="b"/>
                </a:tc>
                <a:tc>
                  <a:txBody>
                    <a:bodyPr/>
                    <a:lstStyle/>
                    <a:p>
                      <a:pPr algn="l" fontAlgn="b"/>
                      <a:endParaRPr lang="en-US" sz="2000" b="0" i="0" u="none" strike="noStrike">
                        <a:solidFill>
                          <a:srgbClr val="000000"/>
                        </a:solidFill>
                        <a:effectLst/>
                        <a:latin typeface="+mn-lt"/>
                      </a:endParaRPr>
                    </a:p>
                  </a:txBody>
                  <a:tcPr marL="4763" marR="4763" marT="4763" marB="0" anchor="b"/>
                </a:tc>
                <a:tc>
                  <a:txBody>
                    <a:bodyPr/>
                    <a:lstStyle/>
                    <a:p>
                      <a:pPr algn="ctr" fontAlgn="b"/>
                      <a:r>
                        <a:rPr lang="en-US" sz="2000" b="0" u="none" strike="noStrike">
                          <a:solidFill>
                            <a:srgbClr val="000000"/>
                          </a:solidFill>
                          <a:effectLst/>
                          <a:latin typeface="+mn-lt"/>
                        </a:rPr>
                        <a:t>55.6%</a:t>
                      </a:r>
                      <a:endParaRPr lang="en-US" sz="2000" b="0" i="0" u="none" strike="noStrike">
                        <a:solidFill>
                          <a:srgbClr val="000000"/>
                        </a:solidFill>
                        <a:effectLst/>
                        <a:latin typeface="+mn-lt"/>
                      </a:endParaRPr>
                    </a:p>
                  </a:txBody>
                  <a:tcPr marL="4763" marR="4763" marT="4763" marB="0" anchor="b"/>
                </a:tc>
                <a:tc>
                  <a:txBody>
                    <a:bodyPr/>
                    <a:lstStyle/>
                    <a:p>
                      <a:pPr algn="ctr" fontAlgn="b"/>
                      <a:r>
                        <a:rPr lang="en-US" sz="2000" b="0" u="none" strike="noStrike" dirty="0">
                          <a:solidFill>
                            <a:srgbClr val="000000"/>
                          </a:solidFill>
                          <a:effectLst/>
                          <a:latin typeface="+mn-lt"/>
                        </a:rPr>
                        <a:t>56.1%</a:t>
                      </a:r>
                      <a:endParaRPr lang="en-US" sz="2000" b="0" i="0" u="none" strike="noStrike" dirty="0">
                        <a:solidFill>
                          <a:srgbClr val="000000"/>
                        </a:solidFill>
                        <a:effectLst/>
                        <a:latin typeface="+mn-lt"/>
                      </a:endParaRPr>
                    </a:p>
                  </a:txBody>
                  <a:tcPr marL="4763" marR="4763" marT="4763" marB="0" anchor="b"/>
                </a:tc>
                <a:extLst>
                  <a:ext uri="{0D108BD9-81ED-4DB2-BD59-A6C34878D82A}">
                    <a16:rowId xmlns:a16="http://schemas.microsoft.com/office/drawing/2014/main" val="1821640260"/>
                  </a:ext>
                </a:extLst>
              </a:tr>
              <a:tr h="342668">
                <a:tc>
                  <a:txBody>
                    <a:bodyPr/>
                    <a:lstStyle/>
                    <a:p>
                      <a:pPr algn="l" fontAlgn="b"/>
                      <a:r>
                        <a:rPr lang="en-US" sz="2000" b="0" u="none" strike="noStrike" dirty="0">
                          <a:solidFill>
                            <a:schemeClr val="accent1">
                              <a:lumMod val="75000"/>
                            </a:schemeClr>
                          </a:solidFill>
                          <a:effectLst/>
                          <a:latin typeface="+mn-lt"/>
                        </a:rPr>
                        <a:t>  Benefits</a:t>
                      </a:r>
                      <a:endParaRPr lang="en-US" sz="2000" b="0" i="0" u="none" strike="noStrike" dirty="0">
                        <a:solidFill>
                          <a:schemeClr val="accent1">
                            <a:lumMod val="75000"/>
                          </a:schemeClr>
                        </a:solidFill>
                        <a:effectLst/>
                        <a:latin typeface="+mn-lt"/>
                      </a:endParaRPr>
                    </a:p>
                  </a:txBody>
                  <a:tcPr marL="4763" marR="4763" marT="4763" marB="0" anchor="b"/>
                </a:tc>
                <a:tc>
                  <a:txBody>
                    <a:bodyPr/>
                    <a:lstStyle/>
                    <a:p>
                      <a:pPr algn="ctr" fontAlgn="b"/>
                      <a:r>
                        <a:rPr lang="en-US" sz="2000" b="0" u="none" strike="noStrike">
                          <a:solidFill>
                            <a:srgbClr val="000000"/>
                          </a:solidFill>
                          <a:effectLst/>
                          <a:latin typeface="+mn-lt"/>
                        </a:rPr>
                        <a:t>$41.1</a:t>
                      </a:r>
                      <a:endParaRPr lang="en-US" sz="2000" b="0" i="0" u="none" strike="noStrike">
                        <a:solidFill>
                          <a:srgbClr val="000000"/>
                        </a:solidFill>
                        <a:effectLst/>
                        <a:latin typeface="+mn-lt"/>
                      </a:endParaRPr>
                    </a:p>
                  </a:txBody>
                  <a:tcPr marL="4763" marR="4763" marT="4763" marB="0" anchor="b"/>
                </a:tc>
                <a:tc>
                  <a:txBody>
                    <a:bodyPr/>
                    <a:lstStyle/>
                    <a:p>
                      <a:pPr algn="ctr" fontAlgn="b"/>
                      <a:r>
                        <a:rPr lang="en-US" sz="2000" b="0" u="none" strike="noStrike">
                          <a:solidFill>
                            <a:srgbClr val="000000"/>
                          </a:solidFill>
                          <a:effectLst/>
                          <a:latin typeface="+mn-lt"/>
                        </a:rPr>
                        <a:t>$44.5</a:t>
                      </a:r>
                      <a:endParaRPr lang="en-US" sz="2000" b="0" i="0" u="none" strike="noStrike">
                        <a:solidFill>
                          <a:srgbClr val="000000"/>
                        </a:solidFill>
                        <a:effectLst/>
                        <a:latin typeface="+mn-lt"/>
                      </a:endParaRPr>
                    </a:p>
                  </a:txBody>
                  <a:tcPr marL="4763" marR="4763" marT="4763" marB="0" anchor="b"/>
                </a:tc>
                <a:tc>
                  <a:txBody>
                    <a:bodyPr/>
                    <a:lstStyle/>
                    <a:p>
                      <a:pPr algn="ctr" fontAlgn="b"/>
                      <a:endParaRPr lang="en-US" sz="2000" b="0" i="0" u="none" strike="noStrike">
                        <a:solidFill>
                          <a:srgbClr val="000000"/>
                        </a:solidFill>
                        <a:effectLst/>
                        <a:latin typeface="+mn-lt"/>
                      </a:endParaRPr>
                    </a:p>
                  </a:txBody>
                  <a:tcPr marL="4763" marR="4763" marT="4763" marB="0" anchor="b"/>
                </a:tc>
                <a:tc>
                  <a:txBody>
                    <a:bodyPr/>
                    <a:lstStyle/>
                    <a:p>
                      <a:pPr algn="r" fontAlgn="b"/>
                      <a:r>
                        <a:rPr lang="en-US" sz="2000" b="0" u="none" strike="noStrike">
                          <a:solidFill>
                            <a:srgbClr val="000000"/>
                          </a:solidFill>
                          <a:effectLst/>
                          <a:latin typeface="+mn-lt"/>
                        </a:rPr>
                        <a:t>8.0%</a:t>
                      </a:r>
                      <a:endParaRPr lang="en-US" sz="2000" b="0" i="0" u="none" strike="noStrike">
                        <a:solidFill>
                          <a:srgbClr val="000000"/>
                        </a:solidFill>
                        <a:effectLst/>
                        <a:latin typeface="+mn-lt"/>
                      </a:endParaRPr>
                    </a:p>
                  </a:txBody>
                  <a:tcPr marL="4763" marR="4763" marT="4763" marB="0" anchor="b"/>
                </a:tc>
                <a:tc>
                  <a:txBody>
                    <a:bodyPr/>
                    <a:lstStyle/>
                    <a:p>
                      <a:pPr algn="l" fontAlgn="b"/>
                      <a:endParaRPr lang="en-US" sz="2000" b="0" i="0" u="none" strike="noStrike">
                        <a:solidFill>
                          <a:srgbClr val="000000"/>
                        </a:solidFill>
                        <a:effectLst/>
                        <a:latin typeface="+mn-lt"/>
                      </a:endParaRPr>
                    </a:p>
                  </a:txBody>
                  <a:tcPr marL="4763" marR="4763" marT="4763" marB="0" anchor="b"/>
                </a:tc>
                <a:tc>
                  <a:txBody>
                    <a:bodyPr/>
                    <a:lstStyle/>
                    <a:p>
                      <a:pPr algn="ctr" fontAlgn="b"/>
                      <a:r>
                        <a:rPr lang="en-US" sz="2000" b="0" u="none" strike="noStrike">
                          <a:solidFill>
                            <a:srgbClr val="000000"/>
                          </a:solidFill>
                          <a:effectLst/>
                          <a:latin typeface="+mn-lt"/>
                        </a:rPr>
                        <a:t>18.2%</a:t>
                      </a:r>
                      <a:endParaRPr lang="en-US" sz="2000" b="0" i="0" u="none" strike="noStrike">
                        <a:solidFill>
                          <a:srgbClr val="000000"/>
                        </a:solidFill>
                        <a:effectLst/>
                        <a:latin typeface="+mn-lt"/>
                      </a:endParaRPr>
                    </a:p>
                  </a:txBody>
                  <a:tcPr marL="4763" marR="4763" marT="4763" marB="0" anchor="b"/>
                </a:tc>
                <a:tc>
                  <a:txBody>
                    <a:bodyPr/>
                    <a:lstStyle/>
                    <a:p>
                      <a:pPr algn="ctr" fontAlgn="b"/>
                      <a:r>
                        <a:rPr lang="en-US" sz="2000" b="0" u="none" strike="noStrike" dirty="0">
                          <a:solidFill>
                            <a:srgbClr val="000000"/>
                          </a:solidFill>
                          <a:effectLst/>
                          <a:latin typeface="+mn-lt"/>
                        </a:rPr>
                        <a:t>18.8%</a:t>
                      </a:r>
                      <a:endParaRPr lang="en-US" sz="2000" b="0" i="0" u="none" strike="noStrike" dirty="0">
                        <a:solidFill>
                          <a:srgbClr val="000000"/>
                        </a:solidFill>
                        <a:effectLst/>
                        <a:latin typeface="+mn-lt"/>
                      </a:endParaRPr>
                    </a:p>
                  </a:txBody>
                  <a:tcPr marL="4763" marR="4763" marT="4763" marB="0" anchor="b"/>
                </a:tc>
                <a:extLst>
                  <a:ext uri="{0D108BD9-81ED-4DB2-BD59-A6C34878D82A}">
                    <a16:rowId xmlns:a16="http://schemas.microsoft.com/office/drawing/2014/main" val="2602513501"/>
                  </a:ext>
                </a:extLst>
              </a:tr>
              <a:tr h="342668">
                <a:tc>
                  <a:txBody>
                    <a:bodyPr/>
                    <a:lstStyle/>
                    <a:p>
                      <a:pPr algn="l" fontAlgn="b"/>
                      <a:r>
                        <a:rPr lang="en-US" sz="2000" b="0" u="none" strike="noStrike" dirty="0">
                          <a:solidFill>
                            <a:schemeClr val="accent1">
                              <a:lumMod val="75000"/>
                            </a:schemeClr>
                          </a:solidFill>
                          <a:effectLst/>
                          <a:latin typeface="+mn-lt"/>
                        </a:rPr>
                        <a:t>Personnel Total</a:t>
                      </a:r>
                      <a:endParaRPr lang="en-US" sz="2000" b="0" i="0" u="none" strike="noStrike" dirty="0">
                        <a:solidFill>
                          <a:schemeClr val="accent1">
                            <a:lumMod val="75000"/>
                          </a:schemeClr>
                        </a:solidFill>
                        <a:effectLst/>
                        <a:latin typeface="+mn-lt"/>
                      </a:endParaRPr>
                    </a:p>
                  </a:txBody>
                  <a:tcPr marL="4763" marR="4763" marT="4763" marB="0" anchor="b"/>
                </a:tc>
                <a:tc>
                  <a:txBody>
                    <a:bodyPr/>
                    <a:lstStyle/>
                    <a:p>
                      <a:pPr algn="ctr" fontAlgn="b"/>
                      <a:r>
                        <a:rPr lang="en-US" sz="2000" b="0" u="none" strike="noStrike">
                          <a:solidFill>
                            <a:srgbClr val="000000"/>
                          </a:solidFill>
                          <a:effectLst/>
                          <a:latin typeface="+mn-lt"/>
                        </a:rPr>
                        <a:t>$166.9</a:t>
                      </a:r>
                      <a:endParaRPr lang="en-US" sz="2000" b="0" i="0" u="none" strike="noStrike">
                        <a:solidFill>
                          <a:srgbClr val="000000"/>
                        </a:solidFill>
                        <a:effectLst/>
                        <a:latin typeface="+mn-lt"/>
                      </a:endParaRPr>
                    </a:p>
                  </a:txBody>
                  <a:tcPr marL="4763" marR="4763" marT="4763" marB="0" anchor="b"/>
                </a:tc>
                <a:tc>
                  <a:txBody>
                    <a:bodyPr/>
                    <a:lstStyle/>
                    <a:p>
                      <a:pPr algn="ctr" fontAlgn="b"/>
                      <a:r>
                        <a:rPr lang="en-US" sz="2000" b="0" u="none" strike="noStrike">
                          <a:solidFill>
                            <a:srgbClr val="000000"/>
                          </a:solidFill>
                          <a:effectLst/>
                          <a:latin typeface="+mn-lt"/>
                        </a:rPr>
                        <a:t>$176.7</a:t>
                      </a:r>
                      <a:endParaRPr lang="en-US" sz="2000" b="0" i="0" u="none" strike="noStrike">
                        <a:solidFill>
                          <a:srgbClr val="000000"/>
                        </a:solidFill>
                        <a:effectLst/>
                        <a:latin typeface="+mn-lt"/>
                      </a:endParaRPr>
                    </a:p>
                  </a:txBody>
                  <a:tcPr marL="4763" marR="4763" marT="4763" marB="0" anchor="b"/>
                </a:tc>
                <a:tc>
                  <a:txBody>
                    <a:bodyPr/>
                    <a:lstStyle/>
                    <a:p>
                      <a:pPr algn="ctr" fontAlgn="b"/>
                      <a:endParaRPr lang="en-US" sz="2000" b="0" i="0" u="none" strike="noStrike">
                        <a:solidFill>
                          <a:srgbClr val="000000"/>
                        </a:solidFill>
                        <a:effectLst/>
                        <a:latin typeface="+mn-lt"/>
                      </a:endParaRPr>
                    </a:p>
                  </a:txBody>
                  <a:tcPr marL="4763" marR="4763" marT="4763" marB="0" anchor="b"/>
                </a:tc>
                <a:tc>
                  <a:txBody>
                    <a:bodyPr/>
                    <a:lstStyle/>
                    <a:p>
                      <a:pPr algn="r" fontAlgn="b"/>
                      <a:r>
                        <a:rPr lang="en-US" sz="2000" b="0" u="none" strike="noStrike">
                          <a:solidFill>
                            <a:srgbClr val="000000"/>
                          </a:solidFill>
                          <a:effectLst/>
                          <a:latin typeface="+mn-lt"/>
                        </a:rPr>
                        <a:t>5.9%</a:t>
                      </a:r>
                      <a:endParaRPr lang="en-US" sz="2000" b="0" i="0" u="none" strike="noStrike">
                        <a:solidFill>
                          <a:srgbClr val="000000"/>
                        </a:solidFill>
                        <a:effectLst/>
                        <a:latin typeface="+mn-lt"/>
                      </a:endParaRPr>
                    </a:p>
                  </a:txBody>
                  <a:tcPr marL="4763" marR="4763" marT="4763" marB="0" anchor="b"/>
                </a:tc>
                <a:tc>
                  <a:txBody>
                    <a:bodyPr/>
                    <a:lstStyle/>
                    <a:p>
                      <a:pPr algn="l" fontAlgn="b"/>
                      <a:endParaRPr lang="en-US" sz="2000" b="0" i="0" u="none" strike="noStrike">
                        <a:solidFill>
                          <a:srgbClr val="000000"/>
                        </a:solidFill>
                        <a:effectLst/>
                        <a:latin typeface="+mn-lt"/>
                      </a:endParaRPr>
                    </a:p>
                  </a:txBody>
                  <a:tcPr marL="4763" marR="4763" marT="4763" marB="0" anchor="b"/>
                </a:tc>
                <a:tc>
                  <a:txBody>
                    <a:bodyPr/>
                    <a:lstStyle/>
                    <a:p>
                      <a:pPr algn="ctr" fontAlgn="b"/>
                      <a:r>
                        <a:rPr lang="en-US" sz="2000" b="0" u="none" strike="noStrike">
                          <a:solidFill>
                            <a:srgbClr val="000000"/>
                          </a:solidFill>
                          <a:effectLst/>
                          <a:latin typeface="+mn-lt"/>
                        </a:rPr>
                        <a:t>73.8%</a:t>
                      </a:r>
                      <a:endParaRPr lang="en-US" sz="2000" b="0" i="0" u="none" strike="noStrike">
                        <a:solidFill>
                          <a:srgbClr val="000000"/>
                        </a:solidFill>
                        <a:effectLst/>
                        <a:latin typeface="+mn-lt"/>
                      </a:endParaRPr>
                    </a:p>
                  </a:txBody>
                  <a:tcPr marL="4763" marR="4763" marT="4763" marB="0" anchor="b"/>
                </a:tc>
                <a:tc>
                  <a:txBody>
                    <a:bodyPr/>
                    <a:lstStyle/>
                    <a:p>
                      <a:pPr algn="ctr" fontAlgn="b"/>
                      <a:r>
                        <a:rPr lang="en-US" sz="2000" b="0" u="none" strike="noStrike" dirty="0">
                          <a:solidFill>
                            <a:srgbClr val="000000"/>
                          </a:solidFill>
                          <a:effectLst/>
                          <a:latin typeface="+mn-lt"/>
                        </a:rPr>
                        <a:t>74.9%</a:t>
                      </a:r>
                      <a:endParaRPr lang="en-US" sz="2000" b="0" i="0" u="none" strike="noStrike" dirty="0">
                        <a:solidFill>
                          <a:srgbClr val="000000"/>
                        </a:solidFill>
                        <a:effectLst/>
                        <a:latin typeface="+mn-lt"/>
                      </a:endParaRPr>
                    </a:p>
                  </a:txBody>
                  <a:tcPr marL="4763" marR="4763" marT="4763" marB="0" anchor="b"/>
                </a:tc>
                <a:extLst>
                  <a:ext uri="{0D108BD9-81ED-4DB2-BD59-A6C34878D82A}">
                    <a16:rowId xmlns:a16="http://schemas.microsoft.com/office/drawing/2014/main" val="3838636487"/>
                  </a:ext>
                </a:extLst>
              </a:tr>
              <a:tr h="342668">
                <a:tc>
                  <a:txBody>
                    <a:bodyPr/>
                    <a:lstStyle/>
                    <a:p>
                      <a:pPr algn="l" fontAlgn="b"/>
                      <a:endParaRPr lang="en-US" sz="2000" b="0" i="0" u="none" strike="noStrike" dirty="0">
                        <a:solidFill>
                          <a:schemeClr val="accent1">
                            <a:lumMod val="75000"/>
                          </a:schemeClr>
                        </a:solidFill>
                        <a:effectLst/>
                        <a:latin typeface="+mn-lt"/>
                      </a:endParaRPr>
                    </a:p>
                  </a:txBody>
                  <a:tcPr marL="4763" marR="4763" marT="4763" marB="0" anchor="b"/>
                </a:tc>
                <a:tc>
                  <a:txBody>
                    <a:bodyPr/>
                    <a:lstStyle/>
                    <a:p>
                      <a:pPr algn="ctr" fontAlgn="b"/>
                      <a:endParaRPr lang="en-US" sz="2000" b="0" i="0" u="none" strike="noStrike">
                        <a:solidFill>
                          <a:srgbClr val="000000"/>
                        </a:solidFill>
                        <a:effectLst/>
                        <a:latin typeface="+mn-lt"/>
                      </a:endParaRPr>
                    </a:p>
                  </a:txBody>
                  <a:tcPr marL="4763" marR="4763" marT="4763" marB="0" anchor="b"/>
                </a:tc>
                <a:tc>
                  <a:txBody>
                    <a:bodyPr/>
                    <a:lstStyle/>
                    <a:p>
                      <a:pPr algn="ctr" fontAlgn="b"/>
                      <a:endParaRPr lang="en-US" sz="2000" b="0" i="0" u="none" strike="noStrike">
                        <a:solidFill>
                          <a:srgbClr val="000000"/>
                        </a:solidFill>
                        <a:effectLst/>
                        <a:latin typeface="+mn-lt"/>
                      </a:endParaRPr>
                    </a:p>
                  </a:txBody>
                  <a:tcPr marL="4763" marR="4763" marT="4763" marB="0" anchor="b"/>
                </a:tc>
                <a:tc>
                  <a:txBody>
                    <a:bodyPr/>
                    <a:lstStyle/>
                    <a:p>
                      <a:pPr algn="ctr" fontAlgn="b"/>
                      <a:endParaRPr lang="en-US" sz="2000" b="0" i="0" u="none" strike="noStrike">
                        <a:solidFill>
                          <a:srgbClr val="000000"/>
                        </a:solidFill>
                        <a:effectLst/>
                        <a:latin typeface="+mn-lt"/>
                      </a:endParaRPr>
                    </a:p>
                  </a:txBody>
                  <a:tcPr marL="4763" marR="4763" marT="4763" marB="0" anchor="b"/>
                </a:tc>
                <a:tc>
                  <a:txBody>
                    <a:bodyPr/>
                    <a:lstStyle/>
                    <a:p>
                      <a:pPr algn="l" fontAlgn="b"/>
                      <a:endParaRPr lang="en-US" sz="2000" b="0" i="0" u="none" strike="noStrike">
                        <a:solidFill>
                          <a:srgbClr val="000000"/>
                        </a:solidFill>
                        <a:effectLst/>
                        <a:latin typeface="+mn-lt"/>
                      </a:endParaRPr>
                    </a:p>
                  </a:txBody>
                  <a:tcPr marL="4763" marR="4763" marT="4763" marB="0" anchor="b"/>
                </a:tc>
                <a:tc>
                  <a:txBody>
                    <a:bodyPr/>
                    <a:lstStyle/>
                    <a:p>
                      <a:pPr algn="l" fontAlgn="b"/>
                      <a:endParaRPr lang="en-US" sz="2000" b="0" i="0" u="none" strike="noStrike">
                        <a:solidFill>
                          <a:srgbClr val="000000"/>
                        </a:solidFill>
                        <a:effectLst/>
                        <a:latin typeface="+mn-lt"/>
                      </a:endParaRPr>
                    </a:p>
                  </a:txBody>
                  <a:tcPr marL="4763" marR="4763" marT="4763" marB="0" anchor="b"/>
                </a:tc>
                <a:tc>
                  <a:txBody>
                    <a:bodyPr/>
                    <a:lstStyle/>
                    <a:p>
                      <a:pPr algn="ctr" fontAlgn="b"/>
                      <a:endParaRPr lang="en-US" sz="2000" b="0" i="0" u="none" strike="noStrike">
                        <a:solidFill>
                          <a:srgbClr val="000000"/>
                        </a:solidFill>
                        <a:effectLst/>
                        <a:latin typeface="+mn-lt"/>
                      </a:endParaRPr>
                    </a:p>
                  </a:txBody>
                  <a:tcPr marL="4763" marR="4763" marT="4763" marB="0" anchor="b"/>
                </a:tc>
                <a:tc>
                  <a:txBody>
                    <a:bodyPr/>
                    <a:lstStyle/>
                    <a:p>
                      <a:pPr algn="ctr" fontAlgn="b"/>
                      <a:endParaRPr lang="en-US" sz="2000" b="0" i="0" u="none" strike="noStrike" dirty="0">
                        <a:solidFill>
                          <a:srgbClr val="000000"/>
                        </a:solidFill>
                        <a:effectLst/>
                        <a:latin typeface="+mn-lt"/>
                      </a:endParaRPr>
                    </a:p>
                  </a:txBody>
                  <a:tcPr marL="4763" marR="4763" marT="4763" marB="0" anchor="b"/>
                </a:tc>
                <a:extLst>
                  <a:ext uri="{0D108BD9-81ED-4DB2-BD59-A6C34878D82A}">
                    <a16:rowId xmlns:a16="http://schemas.microsoft.com/office/drawing/2014/main" val="2785125267"/>
                  </a:ext>
                </a:extLst>
              </a:tr>
              <a:tr h="342668">
                <a:tc>
                  <a:txBody>
                    <a:bodyPr/>
                    <a:lstStyle/>
                    <a:p>
                      <a:pPr algn="l" fontAlgn="b"/>
                      <a:r>
                        <a:rPr lang="en-US" sz="2000" b="0" u="none" strike="noStrike" dirty="0">
                          <a:solidFill>
                            <a:schemeClr val="accent1">
                              <a:lumMod val="75000"/>
                            </a:schemeClr>
                          </a:solidFill>
                          <a:effectLst/>
                          <a:latin typeface="+mn-lt"/>
                        </a:rPr>
                        <a:t>Debt Service</a:t>
                      </a:r>
                      <a:endParaRPr lang="en-US" sz="2000" b="0" i="0" u="none" strike="noStrike" dirty="0">
                        <a:solidFill>
                          <a:schemeClr val="accent1">
                            <a:lumMod val="75000"/>
                          </a:schemeClr>
                        </a:solidFill>
                        <a:effectLst/>
                        <a:latin typeface="+mn-lt"/>
                      </a:endParaRPr>
                    </a:p>
                  </a:txBody>
                  <a:tcPr marL="4763" marR="4763" marT="4763" marB="0" anchor="b"/>
                </a:tc>
                <a:tc>
                  <a:txBody>
                    <a:bodyPr/>
                    <a:lstStyle/>
                    <a:p>
                      <a:pPr algn="ctr" fontAlgn="b"/>
                      <a:r>
                        <a:rPr lang="en-US" sz="2000" b="0" u="none" strike="noStrike">
                          <a:solidFill>
                            <a:srgbClr val="000000"/>
                          </a:solidFill>
                          <a:effectLst/>
                          <a:latin typeface="+mn-lt"/>
                        </a:rPr>
                        <a:t>$17.5</a:t>
                      </a:r>
                      <a:endParaRPr lang="en-US" sz="2000" b="0" i="0" u="none" strike="noStrike">
                        <a:solidFill>
                          <a:srgbClr val="000000"/>
                        </a:solidFill>
                        <a:effectLst/>
                        <a:latin typeface="+mn-lt"/>
                      </a:endParaRPr>
                    </a:p>
                  </a:txBody>
                  <a:tcPr marL="4763" marR="4763" marT="4763" marB="0" anchor="b"/>
                </a:tc>
                <a:tc>
                  <a:txBody>
                    <a:bodyPr/>
                    <a:lstStyle/>
                    <a:p>
                      <a:pPr algn="ctr" fontAlgn="b"/>
                      <a:r>
                        <a:rPr lang="en-US" sz="2000" b="0" u="none" strike="noStrike">
                          <a:solidFill>
                            <a:srgbClr val="000000"/>
                          </a:solidFill>
                          <a:effectLst/>
                          <a:latin typeface="+mn-lt"/>
                        </a:rPr>
                        <a:t>$16.8</a:t>
                      </a:r>
                      <a:endParaRPr lang="en-US" sz="2000" b="0" i="0" u="none" strike="noStrike">
                        <a:solidFill>
                          <a:srgbClr val="000000"/>
                        </a:solidFill>
                        <a:effectLst/>
                        <a:latin typeface="+mn-lt"/>
                      </a:endParaRPr>
                    </a:p>
                  </a:txBody>
                  <a:tcPr marL="4763" marR="4763" marT="4763" marB="0" anchor="b"/>
                </a:tc>
                <a:tc>
                  <a:txBody>
                    <a:bodyPr/>
                    <a:lstStyle/>
                    <a:p>
                      <a:pPr algn="ctr" fontAlgn="b"/>
                      <a:endParaRPr lang="en-US" sz="2000" b="0" i="0" u="none" strike="noStrike">
                        <a:solidFill>
                          <a:srgbClr val="000000"/>
                        </a:solidFill>
                        <a:effectLst/>
                        <a:latin typeface="+mn-lt"/>
                      </a:endParaRPr>
                    </a:p>
                  </a:txBody>
                  <a:tcPr marL="4763" marR="4763" marT="4763" marB="0" anchor="b"/>
                </a:tc>
                <a:tc>
                  <a:txBody>
                    <a:bodyPr/>
                    <a:lstStyle/>
                    <a:p>
                      <a:pPr algn="r" fontAlgn="b"/>
                      <a:r>
                        <a:rPr lang="en-US" sz="2000" b="0" u="none" strike="noStrike">
                          <a:solidFill>
                            <a:srgbClr val="000000"/>
                          </a:solidFill>
                          <a:effectLst/>
                          <a:latin typeface="+mn-lt"/>
                        </a:rPr>
                        <a:t>-3.8%</a:t>
                      </a:r>
                      <a:endParaRPr lang="en-US" sz="2000" b="0" i="0" u="none" strike="noStrike">
                        <a:solidFill>
                          <a:srgbClr val="000000"/>
                        </a:solidFill>
                        <a:effectLst/>
                        <a:latin typeface="+mn-lt"/>
                      </a:endParaRPr>
                    </a:p>
                  </a:txBody>
                  <a:tcPr marL="4763" marR="4763" marT="4763" marB="0" anchor="b"/>
                </a:tc>
                <a:tc>
                  <a:txBody>
                    <a:bodyPr/>
                    <a:lstStyle/>
                    <a:p>
                      <a:pPr algn="l" fontAlgn="b"/>
                      <a:endParaRPr lang="en-US" sz="2000" b="0" i="0" u="none" strike="noStrike">
                        <a:solidFill>
                          <a:srgbClr val="000000"/>
                        </a:solidFill>
                        <a:effectLst/>
                        <a:latin typeface="+mn-lt"/>
                      </a:endParaRPr>
                    </a:p>
                  </a:txBody>
                  <a:tcPr marL="4763" marR="4763" marT="4763" marB="0" anchor="b"/>
                </a:tc>
                <a:tc>
                  <a:txBody>
                    <a:bodyPr/>
                    <a:lstStyle/>
                    <a:p>
                      <a:pPr algn="ctr" fontAlgn="b"/>
                      <a:r>
                        <a:rPr lang="en-US" sz="2000" b="0" u="none" strike="noStrike">
                          <a:solidFill>
                            <a:srgbClr val="000000"/>
                          </a:solidFill>
                          <a:effectLst/>
                          <a:latin typeface="+mn-lt"/>
                        </a:rPr>
                        <a:t>7.7%</a:t>
                      </a:r>
                      <a:endParaRPr lang="en-US" sz="2000" b="0" i="0" u="none" strike="noStrike">
                        <a:solidFill>
                          <a:srgbClr val="000000"/>
                        </a:solidFill>
                        <a:effectLst/>
                        <a:latin typeface="+mn-lt"/>
                      </a:endParaRPr>
                    </a:p>
                  </a:txBody>
                  <a:tcPr marL="4763" marR="4763" marT="4763" marB="0" anchor="b"/>
                </a:tc>
                <a:tc>
                  <a:txBody>
                    <a:bodyPr/>
                    <a:lstStyle/>
                    <a:p>
                      <a:pPr algn="ctr" fontAlgn="b"/>
                      <a:r>
                        <a:rPr lang="en-US" sz="2000" b="0" u="none" strike="noStrike" dirty="0">
                          <a:solidFill>
                            <a:srgbClr val="000000"/>
                          </a:solidFill>
                          <a:effectLst/>
                          <a:latin typeface="+mn-lt"/>
                        </a:rPr>
                        <a:t>7.1%</a:t>
                      </a:r>
                      <a:endParaRPr lang="en-US" sz="2000" b="0" i="0" u="none" strike="noStrike" dirty="0">
                        <a:solidFill>
                          <a:srgbClr val="000000"/>
                        </a:solidFill>
                        <a:effectLst/>
                        <a:latin typeface="+mn-lt"/>
                      </a:endParaRPr>
                    </a:p>
                  </a:txBody>
                  <a:tcPr marL="4763" marR="4763" marT="4763" marB="0" anchor="b"/>
                </a:tc>
                <a:extLst>
                  <a:ext uri="{0D108BD9-81ED-4DB2-BD59-A6C34878D82A}">
                    <a16:rowId xmlns:a16="http://schemas.microsoft.com/office/drawing/2014/main" val="2319185763"/>
                  </a:ext>
                </a:extLst>
              </a:tr>
              <a:tr h="342668">
                <a:tc>
                  <a:txBody>
                    <a:bodyPr/>
                    <a:lstStyle/>
                    <a:p>
                      <a:pPr algn="l" fontAlgn="b"/>
                      <a:endParaRPr lang="en-US" sz="2000" b="0" i="0" u="none" strike="noStrike">
                        <a:solidFill>
                          <a:schemeClr val="accent1">
                            <a:lumMod val="75000"/>
                          </a:schemeClr>
                        </a:solidFill>
                        <a:effectLst/>
                        <a:latin typeface="+mn-lt"/>
                      </a:endParaRPr>
                    </a:p>
                  </a:txBody>
                  <a:tcPr marL="4763" marR="4763" marT="4763" marB="0" anchor="b"/>
                </a:tc>
                <a:tc>
                  <a:txBody>
                    <a:bodyPr/>
                    <a:lstStyle/>
                    <a:p>
                      <a:pPr algn="ctr" fontAlgn="b"/>
                      <a:endParaRPr lang="en-US" sz="2000" b="0" i="0" u="none" strike="noStrike">
                        <a:solidFill>
                          <a:srgbClr val="000000"/>
                        </a:solidFill>
                        <a:effectLst/>
                        <a:latin typeface="+mn-lt"/>
                      </a:endParaRPr>
                    </a:p>
                  </a:txBody>
                  <a:tcPr marL="4763" marR="4763" marT="4763" marB="0" anchor="b"/>
                </a:tc>
                <a:tc>
                  <a:txBody>
                    <a:bodyPr/>
                    <a:lstStyle/>
                    <a:p>
                      <a:pPr algn="ctr" fontAlgn="b"/>
                      <a:endParaRPr lang="en-US" sz="2000" b="0" i="0" u="none" strike="noStrike">
                        <a:solidFill>
                          <a:srgbClr val="000000"/>
                        </a:solidFill>
                        <a:effectLst/>
                        <a:latin typeface="+mn-lt"/>
                      </a:endParaRPr>
                    </a:p>
                  </a:txBody>
                  <a:tcPr marL="4763" marR="4763" marT="4763" marB="0" anchor="b"/>
                </a:tc>
                <a:tc>
                  <a:txBody>
                    <a:bodyPr/>
                    <a:lstStyle/>
                    <a:p>
                      <a:pPr algn="ctr" fontAlgn="b"/>
                      <a:endParaRPr lang="en-US" sz="2000" b="0" i="0" u="none" strike="noStrike">
                        <a:solidFill>
                          <a:srgbClr val="000000"/>
                        </a:solidFill>
                        <a:effectLst/>
                        <a:latin typeface="+mn-lt"/>
                      </a:endParaRPr>
                    </a:p>
                  </a:txBody>
                  <a:tcPr marL="4763" marR="4763" marT="4763" marB="0" anchor="b"/>
                </a:tc>
                <a:tc>
                  <a:txBody>
                    <a:bodyPr/>
                    <a:lstStyle/>
                    <a:p>
                      <a:pPr algn="l" fontAlgn="b"/>
                      <a:endParaRPr lang="en-US" sz="2000" b="0" i="0" u="none" strike="noStrike">
                        <a:solidFill>
                          <a:srgbClr val="000000"/>
                        </a:solidFill>
                        <a:effectLst/>
                        <a:latin typeface="+mn-lt"/>
                      </a:endParaRPr>
                    </a:p>
                  </a:txBody>
                  <a:tcPr marL="4763" marR="4763" marT="4763" marB="0" anchor="b"/>
                </a:tc>
                <a:tc>
                  <a:txBody>
                    <a:bodyPr/>
                    <a:lstStyle/>
                    <a:p>
                      <a:pPr algn="l" fontAlgn="b"/>
                      <a:endParaRPr lang="en-US" sz="2000" b="0" i="0" u="none" strike="noStrike">
                        <a:solidFill>
                          <a:srgbClr val="000000"/>
                        </a:solidFill>
                        <a:effectLst/>
                        <a:latin typeface="+mn-lt"/>
                      </a:endParaRPr>
                    </a:p>
                  </a:txBody>
                  <a:tcPr marL="4763" marR="4763" marT="4763" marB="0" anchor="b"/>
                </a:tc>
                <a:tc>
                  <a:txBody>
                    <a:bodyPr/>
                    <a:lstStyle/>
                    <a:p>
                      <a:pPr algn="ctr" fontAlgn="b"/>
                      <a:endParaRPr lang="en-US" sz="2000" b="0" i="0" u="none" strike="noStrike" dirty="0">
                        <a:solidFill>
                          <a:srgbClr val="000000"/>
                        </a:solidFill>
                        <a:effectLst/>
                        <a:latin typeface="+mn-lt"/>
                      </a:endParaRPr>
                    </a:p>
                  </a:txBody>
                  <a:tcPr marL="4763" marR="4763" marT="4763" marB="0" anchor="b"/>
                </a:tc>
                <a:tc>
                  <a:txBody>
                    <a:bodyPr/>
                    <a:lstStyle/>
                    <a:p>
                      <a:pPr algn="ctr" fontAlgn="b"/>
                      <a:endParaRPr lang="en-US" sz="2000" b="0" i="0" u="none" strike="noStrike" dirty="0">
                        <a:solidFill>
                          <a:srgbClr val="000000"/>
                        </a:solidFill>
                        <a:effectLst/>
                        <a:latin typeface="+mn-lt"/>
                      </a:endParaRPr>
                    </a:p>
                  </a:txBody>
                  <a:tcPr marL="4763" marR="4763" marT="4763" marB="0" anchor="b"/>
                </a:tc>
                <a:extLst>
                  <a:ext uri="{0D108BD9-81ED-4DB2-BD59-A6C34878D82A}">
                    <a16:rowId xmlns:a16="http://schemas.microsoft.com/office/drawing/2014/main" val="2982270809"/>
                  </a:ext>
                </a:extLst>
              </a:tr>
              <a:tr h="650063">
                <a:tc>
                  <a:txBody>
                    <a:bodyPr/>
                    <a:lstStyle/>
                    <a:p>
                      <a:pPr algn="l" fontAlgn="b"/>
                      <a:r>
                        <a:rPr lang="en-US" sz="2000" b="0" u="none" strike="noStrike" dirty="0">
                          <a:solidFill>
                            <a:schemeClr val="accent1">
                              <a:lumMod val="75000"/>
                            </a:schemeClr>
                          </a:solidFill>
                          <a:effectLst/>
                          <a:latin typeface="+mn-lt"/>
                        </a:rPr>
                        <a:t>Purchased Goods &amp; Services</a:t>
                      </a:r>
                      <a:endParaRPr lang="en-US" sz="2000" b="0" i="0" u="none" strike="noStrike" dirty="0">
                        <a:solidFill>
                          <a:schemeClr val="accent1">
                            <a:lumMod val="75000"/>
                          </a:schemeClr>
                        </a:solidFill>
                        <a:effectLst/>
                        <a:latin typeface="+mn-lt"/>
                      </a:endParaRPr>
                    </a:p>
                  </a:txBody>
                  <a:tcPr marL="4763" marR="4763" marT="4763" marB="0" anchor="b"/>
                </a:tc>
                <a:tc>
                  <a:txBody>
                    <a:bodyPr/>
                    <a:lstStyle/>
                    <a:p>
                      <a:pPr algn="ctr" fontAlgn="b"/>
                      <a:r>
                        <a:rPr lang="en-US" sz="2000" b="0" u="none" strike="noStrike">
                          <a:solidFill>
                            <a:srgbClr val="000000"/>
                          </a:solidFill>
                          <a:effectLst/>
                          <a:latin typeface="+mn-lt"/>
                        </a:rPr>
                        <a:t>$41.7</a:t>
                      </a:r>
                      <a:endParaRPr lang="en-US" sz="2000" b="0" i="0" u="none" strike="noStrike">
                        <a:solidFill>
                          <a:srgbClr val="000000"/>
                        </a:solidFill>
                        <a:effectLst/>
                        <a:latin typeface="+mn-lt"/>
                      </a:endParaRPr>
                    </a:p>
                  </a:txBody>
                  <a:tcPr marL="4763" marR="4763" marT="4763" marB="0" anchor="b"/>
                </a:tc>
                <a:tc>
                  <a:txBody>
                    <a:bodyPr/>
                    <a:lstStyle/>
                    <a:p>
                      <a:pPr algn="ctr" fontAlgn="b"/>
                      <a:r>
                        <a:rPr lang="en-US" sz="2000" b="0" u="none" strike="noStrike">
                          <a:solidFill>
                            <a:srgbClr val="000000"/>
                          </a:solidFill>
                          <a:effectLst/>
                          <a:latin typeface="+mn-lt"/>
                        </a:rPr>
                        <a:t>$42.3</a:t>
                      </a:r>
                      <a:endParaRPr lang="en-US" sz="2000" b="0" i="0" u="none" strike="noStrike">
                        <a:solidFill>
                          <a:srgbClr val="000000"/>
                        </a:solidFill>
                        <a:effectLst/>
                        <a:latin typeface="+mn-lt"/>
                      </a:endParaRPr>
                    </a:p>
                  </a:txBody>
                  <a:tcPr marL="4763" marR="4763" marT="4763" marB="0" anchor="b"/>
                </a:tc>
                <a:tc>
                  <a:txBody>
                    <a:bodyPr/>
                    <a:lstStyle/>
                    <a:p>
                      <a:pPr algn="ctr" fontAlgn="b"/>
                      <a:endParaRPr lang="en-US" sz="2000" b="0" i="0" u="none" strike="noStrike">
                        <a:solidFill>
                          <a:srgbClr val="000000"/>
                        </a:solidFill>
                        <a:effectLst/>
                        <a:latin typeface="+mn-lt"/>
                      </a:endParaRPr>
                    </a:p>
                  </a:txBody>
                  <a:tcPr marL="4763" marR="4763" marT="4763" marB="0" anchor="b"/>
                </a:tc>
                <a:tc>
                  <a:txBody>
                    <a:bodyPr/>
                    <a:lstStyle/>
                    <a:p>
                      <a:pPr algn="r" fontAlgn="b"/>
                      <a:r>
                        <a:rPr lang="en-US" sz="2000" b="0" u="none" strike="noStrike">
                          <a:solidFill>
                            <a:srgbClr val="000000"/>
                          </a:solidFill>
                          <a:effectLst/>
                          <a:latin typeface="+mn-lt"/>
                        </a:rPr>
                        <a:t>1.5%</a:t>
                      </a:r>
                      <a:endParaRPr lang="en-US" sz="2000" b="0" i="0" u="none" strike="noStrike">
                        <a:solidFill>
                          <a:srgbClr val="000000"/>
                        </a:solidFill>
                        <a:effectLst/>
                        <a:latin typeface="+mn-lt"/>
                      </a:endParaRPr>
                    </a:p>
                  </a:txBody>
                  <a:tcPr marL="4763" marR="4763" marT="4763" marB="0" anchor="b"/>
                </a:tc>
                <a:tc>
                  <a:txBody>
                    <a:bodyPr/>
                    <a:lstStyle/>
                    <a:p>
                      <a:pPr algn="l" fontAlgn="b"/>
                      <a:endParaRPr lang="en-US" sz="2000" b="0" i="0" u="none" strike="noStrike">
                        <a:solidFill>
                          <a:srgbClr val="000000"/>
                        </a:solidFill>
                        <a:effectLst/>
                        <a:latin typeface="+mn-lt"/>
                      </a:endParaRPr>
                    </a:p>
                  </a:txBody>
                  <a:tcPr marL="4763" marR="4763" marT="4763" marB="0" anchor="b"/>
                </a:tc>
                <a:tc>
                  <a:txBody>
                    <a:bodyPr/>
                    <a:lstStyle/>
                    <a:p>
                      <a:pPr algn="ctr" fontAlgn="b"/>
                      <a:r>
                        <a:rPr lang="en-US" sz="2000" b="0" u="none" strike="noStrike">
                          <a:solidFill>
                            <a:srgbClr val="000000"/>
                          </a:solidFill>
                          <a:effectLst/>
                          <a:latin typeface="+mn-lt"/>
                        </a:rPr>
                        <a:t>18.4%</a:t>
                      </a:r>
                      <a:endParaRPr lang="en-US" sz="2000" b="0" i="0" u="none" strike="noStrike">
                        <a:solidFill>
                          <a:srgbClr val="000000"/>
                        </a:solidFill>
                        <a:effectLst/>
                        <a:latin typeface="+mn-lt"/>
                      </a:endParaRPr>
                    </a:p>
                  </a:txBody>
                  <a:tcPr marL="4763" marR="4763" marT="4763" marB="0" anchor="b"/>
                </a:tc>
                <a:tc>
                  <a:txBody>
                    <a:bodyPr/>
                    <a:lstStyle/>
                    <a:p>
                      <a:pPr algn="ctr" fontAlgn="b"/>
                      <a:r>
                        <a:rPr lang="en-US" sz="2000" b="0" u="none" strike="noStrike" dirty="0">
                          <a:solidFill>
                            <a:srgbClr val="000000"/>
                          </a:solidFill>
                          <a:effectLst/>
                          <a:latin typeface="+mn-lt"/>
                        </a:rPr>
                        <a:t>17.9%</a:t>
                      </a:r>
                      <a:endParaRPr lang="en-US" sz="2000" b="0" i="0" u="none" strike="noStrike" dirty="0">
                        <a:solidFill>
                          <a:srgbClr val="000000"/>
                        </a:solidFill>
                        <a:effectLst/>
                        <a:latin typeface="+mn-lt"/>
                      </a:endParaRPr>
                    </a:p>
                  </a:txBody>
                  <a:tcPr marL="4763" marR="4763" marT="4763" marB="0" anchor="b"/>
                </a:tc>
                <a:extLst>
                  <a:ext uri="{0D108BD9-81ED-4DB2-BD59-A6C34878D82A}">
                    <a16:rowId xmlns:a16="http://schemas.microsoft.com/office/drawing/2014/main" val="1183501802"/>
                  </a:ext>
                </a:extLst>
              </a:tr>
              <a:tr h="204279">
                <a:tc>
                  <a:txBody>
                    <a:bodyPr/>
                    <a:lstStyle/>
                    <a:p>
                      <a:pPr algn="l" fontAlgn="b"/>
                      <a:endParaRPr lang="en-US" sz="2000" b="0" i="0" u="none" strike="noStrike" dirty="0">
                        <a:solidFill>
                          <a:schemeClr val="accent1">
                            <a:lumMod val="75000"/>
                          </a:schemeClr>
                        </a:solidFill>
                        <a:effectLst/>
                        <a:latin typeface="+mn-lt"/>
                      </a:endParaRPr>
                    </a:p>
                  </a:txBody>
                  <a:tcPr marL="4763" marR="4763" marT="4763" marB="0" anchor="b"/>
                </a:tc>
                <a:tc>
                  <a:txBody>
                    <a:bodyPr/>
                    <a:lstStyle/>
                    <a:p>
                      <a:pPr algn="ctr" fontAlgn="b"/>
                      <a:endParaRPr lang="en-US" sz="2000" b="0" i="0" u="none" strike="noStrike">
                        <a:solidFill>
                          <a:srgbClr val="000000"/>
                        </a:solidFill>
                        <a:effectLst/>
                        <a:latin typeface="+mn-lt"/>
                      </a:endParaRPr>
                    </a:p>
                  </a:txBody>
                  <a:tcPr marL="4763" marR="4763" marT="4763" marB="0" anchor="b"/>
                </a:tc>
                <a:tc>
                  <a:txBody>
                    <a:bodyPr/>
                    <a:lstStyle/>
                    <a:p>
                      <a:pPr algn="ctr" fontAlgn="b"/>
                      <a:endParaRPr lang="en-US" sz="2000" b="0" i="0" u="none" strike="noStrike">
                        <a:solidFill>
                          <a:srgbClr val="000000"/>
                        </a:solidFill>
                        <a:effectLst/>
                        <a:latin typeface="+mn-lt"/>
                      </a:endParaRPr>
                    </a:p>
                  </a:txBody>
                  <a:tcPr marL="4763" marR="4763" marT="4763" marB="0" anchor="b"/>
                </a:tc>
                <a:tc>
                  <a:txBody>
                    <a:bodyPr/>
                    <a:lstStyle/>
                    <a:p>
                      <a:pPr algn="ctr" fontAlgn="b"/>
                      <a:endParaRPr lang="en-US" sz="2000" b="0" i="0" u="none" strike="noStrike">
                        <a:solidFill>
                          <a:srgbClr val="000000"/>
                        </a:solidFill>
                        <a:effectLst/>
                        <a:latin typeface="+mn-lt"/>
                      </a:endParaRPr>
                    </a:p>
                  </a:txBody>
                  <a:tcPr marL="4763" marR="4763" marT="4763" marB="0" anchor="b"/>
                </a:tc>
                <a:tc>
                  <a:txBody>
                    <a:bodyPr/>
                    <a:lstStyle/>
                    <a:p>
                      <a:pPr algn="l" fontAlgn="b"/>
                      <a:endParaRPr lang="en-US" sz="2000" b="0" i="0" u="none" strike="noStrike" dirty="0">
                        <a:solidFill>
                          <a:srgbClr val="000000"/>
                        </a:solidFill>
                        <a:effectLst/>
                        <a:latin typeface="+mn-lt"/>
                      </a:endParaRPr>
                    </a:p>
                  </a:txBody>
                  <a:tcPr marL="4763" marR="4763" marT="4763" marB="0" anchor="b"/>
                </a:tc>
                <a:tc>
                  <a:txBody>
                    <a:bodyPr/>
                    <a:lstStyle/>
                    <a:p>
                      <a:pPr algn="l" fontAlgn="b"/>
                      <a:endParaRPr lang="en-US" sz="2000" b="0" i="0" u="none" strike="noStrike">
                        <a:solidFill>
                          <a:srgbClr val="000000"/>
                        </a:solidFill>
                        <a:effectLst/>
                        <a:latin typeface="+mn-lt"/>
                      </a:endParaRPr>
                    </a:p>
                  </a:txBody>
                  <a:tcPr marL="4763" marR="4763" marT="4763" marB="0" anchor="b"/>
                </a:tc>
                <a:tc>
                  <a:txBody>
                    <a:bodyPr/>
                    <a:lstStyle/>
                    <a:p>
                      <a:pPr algn="ctr" fontAlgn="b"/>
                      <a:endParaRPr lang="en-US" sz="2000" b="0" i="0" u="none" strike="noStrike">
                        <a:solidFill>
                          <a:srgbClr val="000000"/>
                        </a:solidFill>
                        <a:effectLst/>
                        <a:latin typeface="+mn-lt"/>
                      </a:endParaRPr>
                    </a:p>
                  </a:txBody>
                  <a:tcPr marL="4763" marR="4763" marT="4763" marB="0" anchor="b"/>
                </a:tc>
                <a:tc>
                  <a:txBody>
                    <a:bodyPr/>
                    <a:lstStyle/>
                    <a:p>
                      <a:pPr algn="ctr" fontAlgn="b"/>
                      <a:endParaRPr lang="en-US" sz="2000" b="0" i="0" u="none" strike="noStrike" dirty="0">
                        <a:solidFill>
                          <a:srgbClr val="000000"/>
                        </a:solidFill>
                        <a:effectLst/>
                        <a:latin typeface="+mn-lt"/>
                      </a:endParaRPr>
                    </a:p>
                  </a:txBody>
                  <a:tcPr marL="4763" marR="4763" marT="4763" marB="0" anchor="b"/>
                </a:tc>
                <a:extLst>
                  <a:ext uri="{0D108BD9-81ED-4DB2-BD59-A6C34878D82A}">
                    <a16:rowId xmlns:a16="http://schemas.microsoft.com/office/drawing/2014/main" val="1283599723"/>
                  </a:ext>
                </a:extLst>
              </a:tr>
              <a:tr h="342668">
                <a:tc>
                  <a:txBody>
                    <a:bodyPr/>
                    <a:lstStyle/>
                    <a:p>
                      <a:pPr algn="l" fontAlgn="b"/>
                      <a:r>
                        <a:rPr lang="en-US" sz="2000" b="0" u="none" strike="noStrike" dirty="0">
                          <a:solidFill>
                            <a:schemeClr val="accent1">
                              <a:lumMod val="75000"/>
                            </a:schemeClr>
                          </a:solidFill>
                          <a:effectLst/>
                          <a:latin typeface="+mn-lt"/>
                        </a:rPr>
                        <a:t>Total</a:t>
                      </a:r>
                      <a:endParaRPr lang="en-US" sz="2000" b="0" i="0" u="none" strike="noStrike" dirty="0">
                        <a:solidFill>
                          <a:schemeClr val="accent1">
                            <a:lumMod val="75000"/>
                          </a:schemeClr>
                        </a:solidFill>
                        <a:effectLst/>
                        <a:latin typeface="+mn-lt"/>
                      </a:endParaRPr>
                    </a:p>
                  </a:txBody>
                  <a:tcPr marL="4763" marR="4763" marT="4763" marB="0" anchor="b"/>
                </a:tc>
                <a:tc>
                  <a:txBody>
                    <a:bodyPr/>
                    <a:lstStyle/>
                    <a:p>
                      <a:pPr algn="ctr" fontAlgn="b"/>
                      <a:r>
                        <a:rPr lang="en-US" sz="2000" b="0" u="none" strike="noStrike" dirty="0">
                          <a:solidFill>
                            <a:srgbClr val="000000"/>
                          </a:solidFill>
                          <a:effectLst/>
                          <a:latin typeface="+mn-lt"/>
                        </a:rPr>
                        <a:t>$226.0</a:t>
                      </a:r>
                      <a:endParaRPr lang="en-US" sz="2000" b="0" i="0" u="none" strike="noStrike" dirty="0">
                        <a:solidFill>
                          <a:srgbClr val="000000"/>
                        </a:solidFill>
                        <a:effectLst/>
                        <a:latin typeface="+mn-lt"/>
                      </a:endParaRPr>
                    </a:p>
                  </a:txBody>
                  <a:tcPr marL="4763" marR="4763" marT="4763" marB="0" anchor="b"/>
                </a:tc>
                <a:tc>
                  <a:txBody>
                    <a:bodyPr/>
                    <a:lstStyle/>
                    <a:p>
                      <a:pPr algn="ctr" fontAlgn="b"/>
                      <a:r>
                        <a:rPr lang="en-US" sz="2000" b="0" u="none" strike="noStrike" dirty="0">
                          <a:solidFill>
                            <a:srgbClr val="000000"/>
                          </a:solidFill>
                          <a:effectLst/>
                          <a:latin typeface="+mn-lt"/>
                        </a:rPr>
                        <a:t>$235.8</a:t>
                      </a:r>
                      <a:endParaRPr lang="en-US" sz="2000" b="0" i="0" u="none" strike="noStrike" dirty="0">
                        <a:solidFill>
                          <a:srgbClr val="000000"/>
                        </a:solidFill>
                        <a:effectLst/>
                        <a:latin typeface="+mn-lt"/>
                      </a:endParaRPr>
                    </a:p>
                  </a:txBody>
                  <a:tcPr marL="4763" marR="4763" marT="4763" marB="0" anchor="b"/>
                </a:tc>
                <a:tc>
                  <a:txBody>
                    <a:bodyPr/>
                    <a:lstStyle/>
                    <a:p>
                      <a:pPr algn="ctr" fontAlgn="b"/>
                      <a:endParaRPr lang="en-US" sz="2000" b="0" i="0" u="none" strike="noStrike" dirty="0">
                        <a:solidFill>
                          <a:srgbClr val="000000"/>
                        </a:solidFill>
                        <a:effectLst/>
                        <a:latin typeface="+mn-lt"/>
                      </a:endParaRPr>
                    </a:p>
                  </a:txBody>
                  <a:tcPr marL="4763" marR="4763" marT="4763" marB="0" anchor="b"/>
                </a:tc>
                <a:tc>
                  <a:txBody>
                    <a:bodyPr/>
                    <a:lstStyle/>
                    <a:p>
                      <a:pPr algn="ctr" fontAlgn="b"/>
                      <a:r>
                        <a:rPr lang="en-US" sz="2000" b="0" i="0" u="none" strike="noStrike" dirty="0">
                          <a:solidFill>
                            <a:srgbClr val="000000"/>
                          </a:solidFill>
                          <a:effectLst/>
                          <a:latin typeface="+mn-lt"/>
                        </a:rPr>
                        <a:t>     4.3%</a:t>
                      </a:r>
                    </a:p>
                  </a:txBody>
                  <a:tcPr marL="4763" marR="4763" marT="4763" marB="0" anchor="b"/>
                </a:tc>
                <a:tc>
                  <a:txBody>
                    <a:bodyPr/>
                    <a:lstStyle/>
                    <a:p>
                      <a:pPr algn="l" fontAlgn="b"/>
                      <a:endParaRPr lang="en-US" sz="2000" b="0" i="0" u="none" strike="noStrike" dirty="0">
                        <a:solidFill>
                          <a:srgbClr val="000000"/>
                        </a:solidFill>
                        <a:effectLst/>
                        <a:latin typeface="+mn-lt"/>
                      </a:endParaRPr>
                    </a:p>
                  </a:txBody>
                  <a:tcPr marL="4763" marR="4763" marT="4763" marB="0" anchor="b"/>
                </a:tc>
                <a:tc>
                  <a:txBody>
                    <a:bodyPr/>
                    <a:lstStyle/>
                    <a:p>
                      <a:pPr algn="ctr" fontAlgn="b"/>
                      <a:r>
                        <a:rPr lang="en-US" sz="2000" b="0" u="none" strike="noStrike" dirty="0">
                          <a:solidFill>
                            <a:srgbClr val="000000"/>
                          </a:solidFill>
                          <a:effectLst/>
                          <a:latin typeface="+mn-lt"/>
                        </a:rPr>
                        <a:t>100.0%</a:t>
                      </a:r>
                      <a:endParaRPr lang="en-US" sz="2000" b="0" i="0" u="none" strike="noStrike" dirty="0">
                        <a:solidFill>
                          <a:srgbClr val="000000"/>
                        </a:solidFill>
                        <a:effectLst/>
                        <a:latin typeface="+mn-lt"/>
                      </a:endParaRPr>
                    </a:p>
                  </a:txBody>
                  <a:tcPr marL="4763" marR="4763" marT="4763" marB="0" anchor="b"/>
                </a:tc>
                <a:tc>
                  <a:txBody>
                    <a:bodyPr/>
                    <a:lstStyle/>
                    <a:p>
                      <a:pPr algn="ctr" fontAlgn="b"/>
                      <a:r>
                        <a:rPr lang="en-US" sz="2000" b="0" u="none" strike="noStrike" dirty="0">
                          <a:solidFill>
                            <a:srgbClr val="000000"/>
                          </a:solidFill>
                          <a:effectLst/>
                          <a:latin typeface="+mn-lt"/>
                        </a:rPr>
                        <a:t>100.0%</a:t>
                      </a:r>
                      <a:endParaRPr lang="en-US" sz="2000" b="0" i="0" u="none" strike="noStrike" dirty="0">
                        <a:solidFill>
                          <a:srgbClr val="000000"/>
                        </a:solidFill>
                        <a:effectLst/>
                        <a:latin typeface="+mn-lt"/>
                      </a:endParaRPr>
                    </a:p>
                  </a:txBody>
                  <a:tcPr marL="4763" marR="4763" marT="4763" marB="0" anchor="b"/>
                </a:tc>
                <a:extLst>
                  <a:ext uri="{0D108BD9-81ED-4DB2-BD59-A6C34878D82A}">
                    <a16:rowId xmlns:a16="http://schemas.microsoft.com/office/drawing/2014/main" val="3325170114"/>
                  </a:ext>
                </a:extLst>
              </a:tr>
            </a:tbl>
          </a:graphicData>
        </a:graphic>
      </p:graphicFrame>
      <p:pic>
        <p:nvPicPr>
          <p:cNvPr id="7" name="Picture 2" descr="Town of Needham, MA logo">
            <a:extLst>
              <a:ext uri="{FF2B5EF4-FFF2-40B4-BE49-F238E27FC236}">
                <a16:creationId xmlns:a16="http://schemas.microsoft.com/office/drawing/2014/main" id="{63F47F34-1FBE-0427-AEB0-1938A796E9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1" b="-1"/>
          <a:stretch/>
        </p:blipFill>
        <p:spPr bwMode="auto">
          <a:xfrm>
            <a:off x="10600765" y="475864"/>
            <a:ext cx="1163618" cy="1163618"/>
          </a:xfrm>
          <a:custGeom>
            <a:avLst/>
            <a:gdLst/>
            <a:ahLst/>
            <a:cxnLst/>
            <a:rect l="l" t="t" r="r" b="b"/>
            <a:pathLst>
              <a:path w="4694238" h="4694238">
                <a:moveTo>
                  <a:pt x="2347119" y="0"/>
                </a:moveTo>
                <a:cubicBezTo>
                  <a:pt x="3643397" y="0"/>
                  <a:pt x="4694238" y="1050841"/>
                  <a:pt x="4694238" y="2347119"/>
                </a:cubicBezTo>
                <a:cubicBezTo>
                  <a:pt x="4694238" y="3643397"/>
                  <a:pt x="3643397" y="4694238"/>
                  <a:pt x="2347119" y="4694238"/>
                </a:cubicBezTo>
                <a:cubicBezTo>
                  <a:pt x="1050841" y="4694238"/>
                  <a:pt x="0" y="3643397"/>
                  <a:pt x="0" y="2347119"/>
                </a:cubicBezTo>
                <a:cubicBezTo>
                  <a:pt x="0" y="1050841"/>
                  <a:pt x="1050841" y="0"/>
                  <a:pt x="2347119"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8131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278EDE-7877-BB7B-EEE5-561E8E3C1ED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A7DECA5-A4C3-5698-9A9C-61F28145F293}"/>
              </a:ext>
            </a:extLst>
          </p:cNvPr>
          <p:cNvSpPr txBox="1"/>
          <p:nvPr/>
        </p:nvSpPr>
        <p:spPr>
          <a:xfrm>
            <a:off x="1691921" y="3100531"/>
            <a:ext cx="3993641" cy="2415287"/>
          </a:xfrm>
          <a:prstGeom prst="rect">
            <a:avLst/>
          </a:prstGeom>
        </p:spPr>
        <p:txBody>
          <a:bodyPr vert="horz" lIns="68580" tIns="34290" rIns="68580" bIns="34290" rtlCol="0" anchor="t">
            <a:normAutofit/>
          </a:bodyPr>
          <a:lstStyle/>
          <a:p>
            <a:pPr algn="r">
              <a:lnSpc>
                <a:spcPct val="90000"/>
              </a:lnSpc>
              <a:spcBef>
                <a:spcPct val="0"/>
              </a:spcBef>
              <a:spcAft>
                <a:spcPts val="450"/>
              </a:spcAft>
              <a:defRPr sz="4800" b="1">
                <a:solidFill>
                  <a:srgbClr val="003366"/>
                </a:solidFill>
                <a:latin typeface="Calibri"/>
              </a:defRPr>
            </a:pPr>
            <a:r>
              <a:rPr lang="en-US" sz="3300" b="1" dirty="0">
                <a:solidFill>
                  <a:srgbClr val="FFFFFF"/>
                </a:solidFill>
                <a:latin typeface="Calibri"/>
              </a:rPr>
              <a:t>Annual Town Meeting</a:t>
            </a:r>
          </a:p>
          <a:p>
            <a:pPr algn="r">
              <a:lnSpc>
                <a:spcPct val="90000"/>
              </a:lnSpc>
              <a:spcBef>
                <a:spcPct val="0"/>
              </a:spcBef>
              <a:spcAft>
                <a:spcPts val="450"/>
              </a:spcAft>
              <a:defRPr sz="4800" b="1">
                <a:solidFill>
                  <a:srgbClr val="003366"/>
                </a:solidFill>
                <a:latin typeface="Calibri"/>
              </a:defRPr>
            </a:pPr>
            <a:r>
              <a:rPr lang="en-US" sz="3300" b="1" dirty="0">
                <a:solidFill>
                  <a:srgbClr val="FFFFFF"/>
                </a:solidFill>
                <a:latin typeface="Calibri"/>
              </a:rPr>
              <a:t>May 5, 2025</a:t>
            </a:r>
          </a:p>
          <a:p>
            <a:pPr algn="r">
              <a:lnSpc>
                <a:spcPct val="90000"/>
              </a:lnSpc>
              <a:spcBef>
                <a:spcPct val="0"/>
              </a:spcBef>
              <a:spcAft>
                <a:spcPts val="450"/>
              </a:spcAft>
              <a:defRPr sz="4800" b="1">
                <a:solidFill>
                  <a:srgbClr val="003366"/>
                </a:solidFill>
                <a:latin typeface="Calibri"/>
              </a:defRPr>
            </a:pPr>
            <a:endParaRPr lang="en-US" sz="3600" b="1" dirty="0">
              <a:solidFill>
                <a:srgbClr val="FFFFFF"/>
              </a:solidFill>
              <a:latin typeface="Calibri"/>
            </a:endParaRPr>
          </a:p>
        </p:txBody>
      </p:sp>
      <p:sp>
        <p:nvSpPr>
          <p:cNvPr id="5" name="Footer Placeholder 4">
            <a:extLst>
              <a:ext uri="{FF2B5EF4-FFF2-40B4-BE49-F238E27FC236}">
                <a16:creationId xmlns:a16="http://schemas.microsoft.com/office/drawing/2014/main" id="{D2181C83-959D-CAFB-83BD-3071E4709414}"/>
              </a:ext>
            </a:extLst>
          </p:cNvPr>
          <p:cNvSpPr>
            <a:spLocks noGrp="1"/>
          </p:cNvSpPr>
          <p:nvPr>
            <p:ph type="ftr" sz="quarter" idx="11"/>
          </p:nvPr>
        </p:nvSpPr>
        <p:spPr>
          <a:xfrm>
            <a:off x="304800" y="6397381"/>
            <a:ext cx="4902200" cy="365125"/>
          </a:xfrm>
        </p:spPr>
        <p:txBody>
          <a:bodyPr/>
          <a:lstStyle/>
          <a:p>
            <a:pPr algn="l"/>
            <a:r>
              <a:rPr lang="en-US" dirty="0"/>
              <a:t>Needham Finance Committee- May 2025 Annual Town Meeting</a:t>
            </a:r>
          </a:p>
        </p:txBody>
      </p:sp>
      <p:sp>
        <p:nvSpPr>
          <p:cNvPr id="6" name="Title 1">
            <a:extLst>
              <a:ext uri="{FF2B5EF4-FFF2-40B4-BE49-F238E27FC236}">
                <a16:creationId xmlns:a16="http://schemas.microsoft.com/office/drawing/2014/main" id="{E5C6EDAF-6022-2EF7-D20A-6C86207736E9}"/>
              </a:ext>
            </a:extLst>
          </p:cNvPr>
          <p:cNvSpPr txBox="1">
            <a:spLocks/>
          </p:cNvSpPr>
          <p:nvPr/>
        </p:nvSpPr>
        <p:spPr>
          <a:xfrm>
            <a:off x="744072" y="148391"/>
            <a:ext cx="9829799" cy="1513497"/>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dirty="0">
                <a:solidFill>
                  <a:schemeClr val="tx2"/>
                </a:solidFill>
                <a:latin typeface="Calibri" panose="020F0502020204030204" pitchFamily="34" charset="0"/>
                <a:ea typeface="Calibri" panose="020F0502020204030204" pitchFamily="34" charset="0"/>
                <a:cs typeface="Calibri" panose="020F0502020204030204" pitchFamily="34" charset="0"/>
              </a:rPr>
              <a:t>Townwide Expenses -  Major Departments</a:t>
            </a:r>
          </a:p>
          <a:p>
            <a:endParaRPr lang="en-US" dirty="0">
              <a:latin typeface="Garamond" panose="02020404030301010803" pitchFamily="18" charset="0"/>
            </a:endParaRPr>
          </a:p>
        </p:txBody>
      </p:sp>
      <p:sp>
        <p:nvSpPr>
          <p:cNvPr id="8" name="TextBox 7">
            <a:extLst>
              <a:ext uri="{FF2B5EF4-FFF2-40B4-BE49-F238E27FC236}">
                <a16:creationId xmlns:a16="http://schemas.microsoft.com/office/drawing/2014/main" id="{226C87A0-DD41-4771-D331-65C6FD638056}"/>
              </a:ext>
            </a:extLst>
          </p:cNvPr>
          <p:cNvSpPr txBox="1"/>
          <p:nvPr/>
        </p:nvSpPr>
        <p:spPr>
          <a:xfrm>
            <a:off x="9002490" y="734492"/>
            <a:ext cx="1676400" cy="381000"/>
          </a:xfrm>
          <a:prstGeom prst="rect">
            <a:avLst/>
          </a:prstGeom>
          <a:noFill/>
        </p:spPr>
        <p:txBody>
          <a:bodyPr wrap="square" rtlCol="0">
            <a:spAutoFit/>
          </a:bodyPr>
          <a:lstStyle/>
          <a:p>
            <a:pPr algn="ctr"/>
            <a:r>
              <a:rPr lang="en-US" dirty="0">
                <a:solidFill>
                  <a:schemeClr val="tx2"/>
                </a:solidFill>
              </a:rPr>
              <a:t>($ millions)</a:t>
            </a:r>
          </a:p>
        </p:txBody>
      </p:sp>
      <p:graphicFrame>
        <p:nvGraphicFramePr>
          <p:cNvPr id="10" name="Table 9">
            <a:extLst>
              <a:ext uri="{FF2B5EF4-FFF2-40B4-BE49-F238E27FC236}">
                <a16:creationId xmlns:a16="http://schemas.microsoft.com/office/drawing/2014/main" id="{32E67B9F-D55B-984D-EE52-6400F25F280C}"/>
              </a:ext>
            </a:extLst>
          </p:cNvPr>
          <p:cNvGraphicFramePr>
            <a:graphicFrameLocks noGrp="1"/>
          </p:cNvGraphicFramePr>
          <p:nvPr>
            <p:extLst>
              <p:ext uri="{D42A27DB-BD31-4B8C-83A1-F6EECF244321}">
                <p14:modId xmlns:p14="http://schemas.microsoft.com/office/powerpoint/2010/main" val="2920303591"/>
              </p:ext>
            </p:extLst>
          </p:nvPr>
        </p:nvGraphicFramePr>
        <p:xfrm>
          <a:off x="950892" y="1115492"/>
          <a:ext cx="9833016" cy="5249651"/>
        </p:xfrm>
        <a:graphic>
          <a:graphicData uri="http://schemas.openxmlformats.org/drawingml/2006/table">
            <a:tbl>
              <a:tblPr firstRow="1">
                <a:tableStyleId>{3B4B98B0-60AC-42C2-AFA5-B58CD77FA1E5}</a:tableStyleId>
              </a:tblPr>
              <a:tblGrid>
                <a:gridCol w="4457294">
                  <a:extLst>
                    <a:ext uri="{9D8B030D-6E8A-4147-A177-3AD203B41FA5}">
                      <a16:colId xmlns:a16="http://schemas.microsoft.com/office/drawing/2014/main" val="1348772799"/>
                    </a:ext>
                  </a:extLst>
                </a:gridCol>
                <a:gridCol w="33406">
                  <a:extLst>
                    <a:ext uri="{9D8B030D-6E8A-4147-A177-3AD203B41FA5}">
                      <a16:colId xmlns:a16="http://schemas.microsoft.com/office/drawing/2014/main" val="2282899837"/>
                    </a:ext>
                  </a:extLst>
                </a:gridCol>
                <a:gridCol w="264037">
                  <a:extLst>
                    <a:ext uri="{9D8B030D-6E8A-4147-A177-3AD203B41FA5}">
                      <a16:colId xmlns:a16="http://schemas.microsoft.com/office/drawing/2014/main" val="455329951"/>
                    </a:ext>
                  </a:extLst>
                </a:gridCol>
                <a:gridCol w="1516734">
                  <a:extLst>
                    <a:ext uri="{9D8B030D-6E8A-4147-A177-3AD203B41FA5}">
                      <a16:colId xmlns:a16="http://schemas.microsoft.com/office/drawing/2014/main" val="2547825020"/>
                    </a:ext>
                  </a:extLst>
                </a:gridCol>
                <a:gridCol w="273694">
                  <a:extLst>
                    <a:ext uri="{9D8B030D-6E8A-4147-A177-3AD203B41FA5}">
                      <a16:colId xmlns:a16="http://schemas.microsoft.com/office/drawing/2014/main" val="2508354979"/>
                    </a:ext>
                  </a:extLst>
                </a:gridCol>
                <a:gridCol w="1238744">
                  <a:extLst>
                    <a:ext uri="{9D8B030D-6E8A-4147-A177-3AD203B41FA5}">
                      <a16:colId xmlns:a16="http://schemas.microsoft.com/office/drawing/2014/main" val="944754807"/>
                    </a:ext>
                  </a:extLst>
                </a:gridCol>
                <a:gridCol w="207371">
                  <a:extLst>
                    <a:ext uri="{9D8B030D-6E8A-4147-A177-3AD203B41FA5}">
                      <a16:colId xmlns:a16="http://schemas.microsoft.com/office/drawing/2014/main" val="68647147"/>
                    </a:ext>
                  </a:extLst>
                </a:gridCol>
                <a:gridCol w="1239527">
                  <a:extLst>
                    <a:ext uri="{9D8B030D-6E8A-4147-A177-3AD203B41FA5}">
                      <a16:colId xmlns:a16="http://schemas.microsoft.com/office/drawing/2014/main" val="3637207696"/>
                    </a:ext>
                  </a:extLst>
                </a:gridCol>
                <a:gridCol w="602209">
                  <a:extLst>
                    <a:ext uri="{9D8B030D-6E8A-4147-A177-3AD203B41FA5}">
                      <a16:colId xmlns:a16="http://schemas.microsoft.com/office/drawing/2014/main" val="1246374355"/>
                    </a:ext>
                  </a:extLst>
                </a:gridCol>
              </a:tblGrid>
              <a:tr h="257047">
                <a:tc>
                  <a:txBody>
                    <a:bodyPr/>
                    <a:lstStyle/>
                    <a:p>
                      <a:pPr algn="l" fontAlgn="b"/>
                      <a:r>
                        <a:rPr lang="en-US" sz="2000" b="0" u="none" strike="noStrike" dirty="0">
                          <a:solidFill>
                            <a:schemeClr val="accent1">
                              <a:lumMod val="75000"/>
                            </a:schemeClr>
                          </a:solidFill>
                          <a:effectLst/>
                        </a:rPr>
                        <a:t>DEPARTMENT</a:t>
                      </a:r>
                      <a:endParaRPr lang="en-US" sz="2000" b="0" i="0" u="none" strike="noStrike" dirty="0">
                        <a:solidFill>
                          <a:schemeClr val="accent1">
                            <a:lumMod val="75000"/>
                          </a:schemeClr>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ctr" fontAlgn="b"/>
                      <a:r>
                        <a:rPr lang="en-US" sz="2000" b="0" u="none" strike="noStrike">
                          <a:solidFill>
                            <a:schemeClr val="accent1">
                              <a:lumMod val="75000"/>
                            </a:schemeClr>
                          </a:solidFill>
                          <a:effectLst/>
                        </a:rPr>
                        <a:t>FY2025</a:t>
                      </a:r>
                      <a:endParaRPr lang="en-US" sz="2000" b="0" i="0" u="none" strike="noStrike">
                        <a:solidFill>
                          <a:schemeClr val="accent1">
                            <a:lumMod val="75000"/>
                          </a:schemeClr>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a:solidFill>
                          <a:schemeClr val="accent1">
                            <a:lumMod val="75000"/>
                          </a:schemeClr>
                        </a:solidFill>
                        <a:effectLst/>
                        <a:latin typeface="Garamond" panose="02020404030301010803" pitchFamily="18" charset="0"/>
                      </a:endParaRPr>
                    </a:p>
                  </a:txBody>
                  <a:tcPr marL="4003" marR="4003" marT="4003" marB="0" anchor="b"/>
                </a:tc>
                <a:tc>
                  <a:txBody>
                    <a:bodyPr/>
                    <a:lstStyle/>
                    <a:p>
                      <a:pPr algn="ctr" fontAlgn="b"/>
                      <a:r>
                        <a:rPr lang="en-US" sz="2000" b="0" u="none" strike="noStrike">
                          <a:solidFill>
                            <a:schemeClr val="accent1">
                              <a:lumMod val="75000"/>
                            </a:schemeClr>
                          </a:solidFill>
                          <a:effectLst/>
                        </a:rPr>
                        <a:t>FY2026</a:t>
                      </a:r>
                      <a:endParaRPr lang="en-US" sz="2000" b="0" i="0" u="none" strike="noStrike">
                        <a:solidFill>
                          <a:schemeClr val="accent1">
                            <a:lumMod val="75000"/>
                          </a:schemeClr>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chemeClr val="accent1">
                            <a:lumMod val="75000"/>
                          </a:schemeClr>
                        </a:solidFill>
                        <a:effectLst/>
                        <a:latin typeface="Garamond" panose="02020404030301010803" pitchFamily="18" charset="0"/>
                      </a:endParaRPr>
                    </a:p>
                  </a:txBody>
                  <a:tcPr marL="4003" marR="4003" marT="4003" marB="0" anchor="b"/>
                </a:tc>
                <a:tc>
                  <a:txBody>
                    <a:bodyPr/>
                    <a:lstStyle/>
                    <a:p>
                      <a:pPr algn="ctr" fontAlgn="b"/>
                      <a:r>
                        <a:rPr lang="en-US" sz="2000" b="0" u="none" strike="noStrike" dirty="0">
                          <a:solidFill>
                            <a:schemeClr val="accent1">
                              <a:lumMod val="75000"/>
                            </a:schemeClr>
                          </a:solidFill>
                          <a:effectLst/>
                        </a:rPr>
                        <a:t>% </a:t>
                      </a:r>
                      <a:r>
                        <a:rPr lang="en-US" sz="2000" b="0" u="none" strike="noStrike" dirty="0" err="1">
                          <a:solidFill>
                            <a:schemeClr val="accent1">
                              <a:lumMod val="75000"/>
                            </a:schemeClr>
                          </a:solidFill>
                          <a:effectLst/>
                        </a:rPr>
                        <a:t>Chg</a:t>
                      </a:r>
                      <a:endParaRPr lang="en-US" sz="2000" b="0" i="0" u="none" strike="noStrike" dirty="0">
                        <a:solidFill>
                          <a:schemeClr val="accent1">
                            <a:lumMod val="75000"/>
                          </a:schemeClr>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extLst>
                  <a:ext uri="{0D108BD9-81ED-4DB2-BD59-A6C34878D82A}">
                    <a16:rowId xmlns:a16="http://schemas.microsoft.com/office/drawing/2014/main" val="2249194961"/>
                  </a:ext>
                </a:extLst>
              </a:tr>
              <a:tr h="257047">
                <a:tc>
                  <a:txBody>
                    <a:bodyPr/>
                    <a:lstStyle/>
                    <a:p>
                      <a:pPr algn="l" fontAlgn="b"/>
                      <a:endParaRPr lang="en-US" sz="2000" b="0" i="0" u="none" strike="noStrike" dirty="0">
                        <a:solidFill>
                          <a:schemeClr val="accent1">
                            <a:lumMod val="75000"/>
                          </a:schemeClr>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extLst>
                  <a:ext uri="{0D108BD9-81ED-4DB2-BD59-A6C34878D82A}">
                    <a16:rowId xmlns:a16="http://schemas.microsoft.com/office/drawing/2014/main" val="2860209119"/>
                  </a:ext>
                </a:extLst>
              </a:tr>
              <a:tr h="257047">
                <a:tc>
                  <a:txBody>
                    <a:bodyPr/>
                    <a:lstStyle/>
                    <a:p>
                      <a:pPr algn="l" fontAlgn="b"/>
                      <a:r>
                        <a:rPr lang="en-US" sz="2000" b="0" u="none" strike="noStrike" dirty="0">
                          <a:solidFill>
                            <a:schemeClr val="accent1">
                              <a:lumMod val="75000"/>
                            </a:schemeClr>
                          </a:solidFill>
                          <a:effectLst/>
                        </a:rPr>
                        <a:t>Needham Public Schools &amp; Minuteman</a:t>
                      </a:r>
                      <a:endParaRPr lang="en-US" sz="2000" b="0" i="0" u="none" strike="noStrike" dirty="0">
                        <a:solidFill>
                          <a:schemeClr val="accent1">
                            <a:lumMod val="75000"/>
                          </a:schemeClr>
                        </a:solidFill>
                        <a:effectLst/>
                        <a:latin typeface="Garamond" panose="02020404030301010803" pitchFamily="18" charset="0"/>
                      </a:endParaRPr>
                    </a:p>
                  </a:txBody>
                  <a:tcPr marL="120073" marR="4003" marT="4003" marB="0" anchor="b"/>
                </a:tc>
                <a:tc>
                  <a:txBody>
                    <a:bodyPr/>
                    <a:lstStyle/>
                    <a:p>
                      <a:pPr algn="l" fontAlgn="b"/>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r>
                        <a:rPr lang="en-US" sz="2000" b="0" u="none" strike="noStrike" dirty="0">
                          <a:solidFill>
                            <a:srgbClr val="000000"/>
                          </a:solidFill>
                          <a:effectLst/>
                        </a:rPr>
                        <a:t>$99.3</a:t>
                      </a:r>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ctr" fontAlgn="b"/>
                      <a:r>
                        <a:rPr lang="en-US" sz="2000" b="0" u="none" strike="noStrike" dirty="0">
                          <a:solidFill>
                            <a:srgbClr val="000000"/>
                          </a:solidFill>
                          <a:effectLst/>
                        </a:rPr>
                        <a:t>$104.3</a:t>
                      </a:r>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r>
                        <a:rPr lang="en-US" sz="2000" b="0" u="none" strike="noStrike" dirty="0">
                          <a:solidFill>
                            <a:srgbClr val="000000"/>
                          </a:solidFill>
                          <a:effectLst/>
                        </a:rPr>
                        <a:t>5.0%</a:t>
                      </a:r>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extLst>
                  <a:ext uri="{0D108BD9-81ED-4DB2-BD59-A6C34878D82A}">
                    <a16:rowId xmlns:a16="http://schemas.microsoft.com/office/drawing/2014/main" val="1809030353"/>
                  </a:ext>
                </a:extLst>
              </a:tr>
              <a:tr h="257047">
                <a:tc>
                  <a:txBody>
                    <a:bodyPr/>
                    <a:lstStyle/>
                    <a:p>
                      <a:pPr algn="l" fontAlgn="b"/>
                      <a:endParaRPr lang="en-US" sz="2000" b="0" i="0" u="none" strike="noStrike">
                        <a:solidFill>
                          <a:schemeClr val="accent1">
                            <a:lumMod val="75000"/>
                          </a:schemeClr>
                        </a:solidFill>
                        <a:effectLst/>
                        <a:latin typeface="Garamond" panose="02020404030301010803" pitchFamily="18" charset="0"/>
                      </a:endParaRPr>
                    </a:p>
                  </a:txBody>
                  <a:tcPr marL="12007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extLst>
                  <a:ext uri="{0D108BD9-81ED-4DB2-BD59-A6C34878D82A}">
                    <a16:rowId xmlns:a16="http://schemas.microsoft.com/office/drawing/2014/main" val="3441637082"/>
                  </a:ext>
                </a:extLst>
              </a:tr>
              <a:tr h="257047">
                <a:tc>
                  <a:txBody>
                    <a:bodyPr/>
                    <a:lstStyle/>
                    <a:p>
                      <a:pPr algn="l" fontAlgn="b"/>
                      <a:r>
                        <a:rPr lang="en-US" sz="2000" b="0" u="none" strike="noStrike">
                          <a:solidFill>
                            <a:schemeClr val="accent1">
                              <a:lumMod val="75000"/>
                            </a:schemeClr>
                          </a:solidFill>
                          <a:effectLst/>
                        </a:rPr>
                        <a:t>Needham Public Schools (IT)</a:t>
                      </a:r>
                      <a:endParaRPr lang="en-US" sz="2000" b="0" i="0" u="none" strike="noStrike">
                        <a:solidFill>
                          <a:schemeClr val="accent1">
                            <a:lumMod val="75000"/>
                          </a:schemeClr>
                        </a:solidFill>
                        <a:effectLst/>
                        <a:latin typeface="Garamond" panose="02020404030301010803" pitchFamily="18" charset="0"/>
                      </a:endParaRPr>
                    </a:p>
                  </a:txBody>
                  <a:tcPr marL="12007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r>
                        <a:rPr lang="en-US" sz="2000" b="0" u="none" strike="noStrike">
                          <a:solidFill>
                            <a:srgbClr val="000000"/>
                          </a:solidFill>
                          <a:effectLst/>
                        </a:rPr>
                        <a:t>$1.9</a:t>
                      </a:r>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r>
                        <a:rPr lang="en-US" sz="2000" b="0" u="none" strike="noStrike" dirty="0">
                          <a:solidFill>
                            <a:srgbClr val="000000"/>
                          </a:solidFill>
                          <a:effectLst/>
                        </a:rPr>
                        <a:t>$2.5</a:t>
                      </a:r>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r>
                        <a:rPr lang="en-US" sz="2000" b="0" u="none" strike="noStrike" dirty="0">
                          <a:solidFill>
                            <a:srgbClr val="000000"/>
                          </a:solidFill>
                          <a:effectLst/>
                        </a:rPr>
                        <a:t>31.8%</a:t>
                      </a:r>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extLst>
                  <a:ext uri="{0D108BD9-81ED-4DB2-BD59-A6C34878D82A}">
                    <a16:rowId xmlns:a16="http://schemas.microsoft.com/office/drawing/2014/main" val="2128921308"/>
                  </a:ext>
                </a:extLst>
              </a:tr>
              <a:tr h="257047">
                <a:tc>
                  <a:txBody>
                    <a:bodyPr/>
                    <a:lstStyle/>
                    <a:p>
                      <a:pPr algn="l" fontAlgn="b"/>
                      <a:endParaRPr lang="en-US" sz="2000" b="0" i="0" u="none" strike="noStrike">
                        <a:solidFill>
                          <a:schemeClr val="accent1">
                            <a:lumMod val="75000"/>
                          </a:schemeClr>
                        </a:solidFill>
                        <a:effectLst/>
                        <a:latin typeface="Garamond" panose="02020404030301010803" pitchFamily="18" charset="0"/>
                      </a:endParaRPr>
                    </a:p>
                  </a:txBody>
                  <a:tcPr marL="12007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extLst>
                  <a:ext uri="{0D108BD9-81ED-4DB2-BD59-A6C34878D82A}">
                    <a16:rowId xmlns:a16="http://schemas.microsoft.com/office/drawing/2014/main" val="1103659113"/>
                  </a:ext>
                </a:extLst>
              </a:tr>
              <a:tr h="257047">
                <a:tc>
                  <a:txBody>
                    <a:bodyPr/>
                    <a:lstStyle/>
                    <a:p>
                      <a:pPr algn="l" fontAlgn="b"/>
                      <a:r>
                        <a:rPr lang="en-US" sz="2000" b="0" u="none" strike="noStrike">
                          <a:solidFill>
                            <a:schemeClr val="accent1">
                              <a:lumMod val="75000"/>
                            </a:schemeClr>
                          </a:solidFill>
                          <a:effectLst/>
                        </a:rPr>
                        <a:t>Townwide Expenses</a:t>
                      </a:r>
                      <a:endParaRPr lang="en-US" sz="2000" b="0" i="0" u="none" strike="noStrike">
                        <a:solidFill>
                          <a:schemeClr val="accent1">
                            <a:lumMod val="75000"/>
                          </a:schemeClr>
                        </a:solidFill>
                        <a:effectLst/>
                        <a:latin typeface="Garamond" panose="02020404030301010803" pitchFamily="18" charset="0"/>
                      </a:endParaRPr>
                    </a:p>
                  </a:txBody>
                  <a:tcPr marL="12007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r>
                        <a:rPr lang="en-US" sz="2000" b="0" u="none" strike="noStrike">
                          <a:solidFill>
                            <a:srgbClr val="000000"/>
                          </a:solidFill>
                          <a:effectLst/>
                        </a:rPr>
                        <a:t>$67.3</a:t>
                      </a:r>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r>
                        <a:rPr lang="en-US" sz="2000" b="0" u="none" strike="noStrike" dirty="0">
                          <a:solidFill>
                            <a:srgbClr val="000000"/>
                          </a:solidFill>
                          <a:effectLst/>
                        </a:rPr>
                        <a:t>$69.8</a:t>
                      </a:r>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r>
                        <a:rPr lang="en-US" sz="2000" b="0" u="none" strike="noStrike" dirty="0">
                          <a:solidFill>
                            <a:srgbClr val="000000"/>
                          </a:solidFill>
                          <a:effectLst/>
                        </a:rPr>
                        <a:t>3.8%</a:t>
                      </a:r>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extLst>
                  <a:ext uri="{0D108BD9-81ED-4DB2-BD59-A6C34878D82A}">
                    <a16:rowId xmlns:a16="http://schemas.microsoft.com/office/drawing/2014/main" val="4291587061"/>
                  </a:ext>
                </a:extLst>
              </a:tr>
              <a:tr h="257047">
                <a:tc>
                  <a:txBody>
                    <a:bodyPr/>
                    <a:lstStyle/>
                    <a:p>
                      <a:pPr algn="l" fontAlgn="b"/>
                      <a:endParaRPr lang="en-US" sz="2000" b="0" i="0" u="none" strike="noStrike">
                        <a:solidFill>
                          <a:schemeClr val="accent1">
                            <a:lumMod val="75000"/>
                          </a:schemeClr>
                        </a:solidFill>
                        <a:effectLst/>
                        <a:latin typeface="Garamond" panose="02020404030301010803" pitchFamily="18" charset="0"/>
                      </a:endParaRPr>
                    </a:p>
                  </a:txBody>
                  <a:tcPr marL="12007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extLst>
                  <a:ext uri="{0D108BD9-81ED-4DB2-BD59-A6C34878D82A}">
                    <a16:rowId xmlns:a16="http://schemas.microsoft.com/office/drawing/2014/main" val="1038038669"/>
                  </a:ext>
                </a:extLst>
              </a:tr>
              <a:tr h="257047">
                <a:tc>
                  <a:txBody>
                    <a:bodyPr/>
                    <a:lstStyle/>
                    <a:p>
                      <a:pPr algn="l" fontAlgn="b"/>
                      <a:r>
                        <a:rPr lang="en-US" sz="2000" b="0" u="none" strike="noStrike">
                          <a:solidFill>
                            <a:schemeClr val="accent1">
                              <a:lumMod val="75000"/>
                            </a:schemeClr>
                          </a:solidFill>
                          <a:effectLst/>
                        </a:rPr>
                        <a:t>Public Safety</a:t>
                      </a:r>
                      <a:endParaRPr lang="en-US" sz="2000" b="0" i="0" u="none" strike="noStrike">
                        <a:solidFill>
                          <a:schemeClr val="accent1">
                            <a:lumMod val="75000"/>
                          </a:schemeClr>
                        </a:solidFill>
                        <a:effectLst/>
                        <a:latin typeface="Garamond" panose="02020404030301010803" pitchFamily="18" charset="0"/>
                      </a:endParaRPr>
                    </a:p>
                  </a:txBody>
                  <a:tcPr marL="12007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r>
                        <a:rPr lang="en-US" sz="2000" b="0" u="none" strike="noStrike">
                          <a:solidFill>
                            <a:srgbClr val="000000"/>
                          </a:solidFill>
                          <a:effectLst/>
                        </a:rPr>
                        <a:t>$22.5</a:t>
                      </a:r>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r>
                        <a:rPr lang="en-US" sz="2000" b="0" u="none" strike="noStrike" dirty="0">
                          <a:solidFill>
                            <a:srgbClr val="000000"/>
                          </a:solidFill>
                          <a:effectLst/>
                        </a:rPr>
                        <a:t>$23.1</a:t>
                      </a:r>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r>
                        <a:rPr lang="en-US" sz="2000" b="0" u="none" strike="noStrike" dirty="0">
                          <a:solidFill>
                            <a:srgbClr val="000000"/>
                          </a:solidFill>
                          <a:effectLst/>
                        </a:rPr>
                        <a:t>2.4%</a:t>
                      </a:r>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extLst>
                  <a:ext uri="{0D108BD9-81ED-4DB2-BD59-A6C34878D82A}">
                    <a16:rowId xmlns:a16="http://schemas.microsoft.com/office/drawing/2014/main" val="2497460030"/>
                  </a:ext>
                </a:extLst>
              </a:tr>
              <a:tr h="257047">
                <a:tc>
                  <a:txBody>
                    <a:bodyPr/>
                    <a:lstStyle/>
                    <a:p>
                      <a:pPr algn="l" fontAlgn="b"/>
                      <a:endParaRPr lang="en-US" sz="2000" b="0" i="0" u="none" strike="noStrike">
                        <a:solidFill>
                          <a:schemeClr val="accent1">
                            <a:lumMod val="75000"/>
                          </a:schemeClr>
                        </a:solidFill>
                        <a:effectLst/>
                        <a:latin typeface="Garamond" panose="02020404030301010803" pitchFamily="18" charset="0"/>
                      </a:endParaRPr>
                    </a:p>
                  </a:txBody>
                  <a:tcPr marL="12007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extLst>
                  <a:ext uri="{0D108BD9-81ED-4DB2-BD59-A6C34878D82A}">
                    <a16:rowId xmlns:a16="http://schemas.microsoft.com/office/drawing/2014/main" val="377242928"/>
                  </a:ext>
                </a:extLst>
              </a:tr>
              <a:tr h="257047">
                <a:tc>
                  <a:txBody>
                    <a:bodyPr/>
                    <a:lstStyle/>
                    <a:p>
                      <a:pPr algn="l" fontAlgn="b"/>
                      <a:r>
                        <a:rPr lang="en-US" sz="2000" b="0" u="none" strike="noStrike">
                          <a:solidFill>
                            <a:schemeClr val="accent1">
                              <a:lumMod val="75000"/>
                            </a:schemeClr>
                          </a:solidFill>
                          <a:effectLst/>
                        </a:rPr>
                        <a:t>Public Facilities &amp; Public Works</a:t>
                      </a:r>
                      <a:endParaRPr lang="en-US" sz="2000" b="0" i="0" u="none" strike="noStrike">
                        <a:solidFill>
                          <a:schemeClr val="accent1">
                            <a:lumMod val="75000"/>
                          </a:schemeClr>
                        </a:solidFill>
                        <a:effectLst/>
                        <a:latin typeface="Garamond" panose="02020404030301010803" pitchFamily="18" charset="0"/>
                      </a:endParaRPr>
                    </a:p>
                  </a:txBody>
                  <a:tcPr marL="12007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r>
                        <a:rPr lang="en-US" sz="2000" b="0" u="none" strike="noStrike">
                          <a:solidFill>
                            <a:srgbClr val="000000"/>
                          </a:solidFill>
                          <a:effectLst/>
                        </a:rPr>
                        <a:t>$22.5</a:t>
                      </a:r>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r>
                        <a:rPr lang="en-US" sz="2000" b="0" u="none" strike="noStrike" dirty="0">
                          <a:solidFill>
                            <a:srgbClr val="000000"/>
                          </a:solidFill>
                          <a:effectLst/>
                        </a:rPr>
                        <a:t>$23.1</a:t>
                      </a:r>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r>
                        <a:rPr lang="en-US" sz="2000" b="0" u="none" strike="noStrike" dirty="0">
                          <a:solidFill>
                            <a:srgbClr val="000000"/>
                          </a:solidFill>
                          <a:effectLst/>
                        </a:rPr>
                        <a:t>2.6%</a:t>
                      </a:r>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extLst>
                  <a:ext uri="{0D108BD9-81ED-4DB2-BD59-A6C34878D82A}">
                    <a16:rowId xmlns:a16="http://schemas.microsoft.com/office/drawing/2014/main" val="3516973271"/>
                  </a:ext>
                </a:extLst>
              </a:tr>
              <a:tr h="257047">
                <a:tc>
                  <a:txBody>
                    <a:bodyPr/>
                    <a:lstStyle/>
                    <a:p>
                      <a:pPr algn="l" fontAlgn="b"/>
                      <a:endParaRPr lang="en-US" sz="2000" b="0" i="0" u="none" strike="noStrike">
                        <a:solidFill>
                          <a:schemeClr val="accent1">
                            <a:lumMod val="75000"/>
                          </a:schemeClr>
                        </a:solidFill>
                        <a:effectLst/>
                        <a:latin typeface="Garamond" panose="02020404030301010803" pitchFamily="18" charset="0"/>
                      </a:endParaRPr>
                    </a:p>
                  </a:txBody>
                  <a:tcPr marL="12007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extLst>
                  <a:ext uri="{0D108BD9-81ED-4DB2-BD59-A6C34878D82A}">
                    <a16:rowId xmlns:a16="http://schemas.microsoft.com/office/drawing/2014/main" val="3491783011"/>
                  </a:ext>
                </a:extLst>
              </a:tr>
              <a:tr h="257047">
                <a:tc>
                  <a:txBody>
                    <a:bodyPr/>
                    <a:lstStyle/>
                    <a:p>
                      <a:pPr algn="l" fontAlgn="b"/>
                      <a:r>
                        <a:rPr lang="en-US" sz="2000" b="0" u="none" strike="noStrike">
                          <a:solidFill>
                            <a:schemeClr val="accent1">
                              <a:lumMod val="75000"/>
                            </a:schemeClr>
                          </a:solidFill>
                          <a:effectLst/>
                        </a:rPr>
                        <a:t>General Government</a:t>
                      </a:r>
                      <a:endParaRPr lang="en-US" sz="2000" b="0" i="0" u="none" strike="noStrike">
                        <a:solidFill>
                          <a:schemeClr val="accent1">
                            <a:lumMod val="75000"/>
                          </a:schemeClr>
                        </a:solidFill>
                        <a:effectLst/>
                        <a:latin typeface="Garamond" panose="02020404030301010803" pitchFamily="18" charset="0"/>
                      </a:endParaRPr>
                    </a:p>
                  </a:txBody>
                  <a:tcPr marL="12007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r>
                        <a:rPr lang="en-US" sz="2000" b="0" u="none" strike="noStrike">
                          <a:solidFill>
                            <a:srgbClr val="000000"/>
                          </a:solidFill>
                          <a:effectLst/>
                        </a:rPr>
                        <a:t>$5.7</a:t>
                      </a:r>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r>
                        <a:rPr lang="en-US" sz="2000" b="0" u="none" strike="noStrike" dirty="0">
                          <a:solidFill>
                            <a:srgbClr val="000000"/>
                          </a:solidFill>
                          <a:effectLst/>
                        </a:rPr>
                        <a:t>$5.8</a:t>
                      </a:r>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r>
                        <a:rPr lang="en-US" sz="2000" b="0" u="none" strike="noStrike" dirty="0">
                          <a:solidFill>
                            <a:srgbClr val="000000"/>
                          </a:solidFill>
                          <a:effectLst/>
                        </a:rPr>
                        <a:t>3.0%</a:t>
                      </a:r>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extLst>
                  <a:ext uri="{0D108BD9-81ED-4DB2-BD59-A6C34878D82A}">
                    <a16:rowId xmlns:a16="http://schemas.microsoft.com/office/drawing/2014/main" val="667495801"/>
                  </a:ext>
                </a:extLst>
              </a:tr>
              <a:tr h="257047">
                <a:tc>
                  <a:txBody>
                    <a:bodyPr/>
                    <a:lstStyle/>
                    <a:p>
                      <a:pPr algn="l" fontAlgn="b"/>
                      <a:endParaRPr lang="en-US" sz="2000" b="0" i="0" u="none" strike="noStrike">
                        <a:solidFill>
                          <a:schemeClr val="accent1">
                            <a:lumMod val="75000"/>
                          </a:schemeClr>
                        </a:solidFill>
                        <a:effectLst/>
                        <a:latin typeface="Garamond" panose="02020404030301010803" pitchFamily="18" charset="0"/>
                      </a:endParaRPr>
                    </a:p>
                  </a:txBody>
                  <a:tcPr marL="12007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extLst>
                  <a:ext uri="{0D108BD9-81ED-4DB2-BD59-A6C34878D82A}">
                    <a16:rowId xmlns:a16="http://schemas.microsoft.com/office/drawing/2014/main" val="3335993691"/>
                  </a:ext>
                </a:extLst>
              </a:tr>
              <a:tr h="257047">
                <a:tc>
                  <a:txBody>
                    <a:bodyPr/>
                    <a:lstStyle/>
                    <a:p>
                      <a:pPr algn="l" fontAlgn="b"/>
                      <a:r>
                        <a:rPr lang="en-US" sz="2000" b="0" u="none" strike="noStrike" dirty="0">
                          <a:solidFill>
                            <a:schemeClr val="accent1">
                              <a:lumMod val="75000"/>
                            </a:schemeClr>
                          </a:solidFill>
                          <a:effectLst/>
                        </a:rPr>
                        <a:t>Community Services</a:t>
                      </a:r>
                      <a:endParaRPr lang="en-US" sz="2000" b="0" i="0" u="none" strike="noStrike" dirty="0">
                        <a:solidFill>
                          <a:schemeClr val="accent1">
                            <a:lumMod val="75000"/>
                          </a:schemeClr>
                        </a:solidFill>
                        <a:effectLst/>
                        <a:latin typeface="Garamond" panose="02020404030301010803" pitchFamily="18" charset="0"/>
                      </a:endParaRPr>
                    </a:p>
                  </a:txBody>
                  <a:tcPr marL="12007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r>
                        <a:rPr lang="en-US" sz="2000" b="0" u="none" strike="noStrike">
                          <a:solidFill>
                            <a:srgbClr val="000000"/>
                          </a:solidFill>
                          <a:effectLst/>
                        </a:rPr>
                        <a:t>$6.9</a:t>
                      </a:r>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r>
                        <a:rPr lang="en-US" sz="2000" b="0" u="none" strike="noStrike" dirty="0">
                          <a:solidFill>
                            <a:srgbClr val="000000"/>
                          </a:solidFill>
                          <a:effectLst/>
                        </a:rPr>
                        <a:t>$7.3</a:t>
                      </a:r>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r>
                        <a:rPr lang="en-US" sz="2000" b="0" u="none" strike="noStrike" dirty="0">
                          <a:solidFill>
                            <a:srgbClr val="000000"/>
                          </a:solidFill>
                          <a:effectLst/>
                        </a:rPr>
                        <a:t>5.3%</a:t>
                      </a:r>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extLst>
                  <a:ext uri="{0D108BD9-81ED-4DB2-BD59-A6C34878D82A}">
                    <a16:rowId xmlns:a16="http://schemas.microsoft.com/office/drawing/2014/main" val="1542109493"/>
                  </a:ext>
                </a:extLst>
              </a:tr>
              <a:tr h="257047">
                <a:tc>
                  <a:txBody>
                    <a:bodyPr/>
                    <a:lstStyle/>
                    <a:p>
                      <a:pPr algn="l" fontAlgn="b"/>
                      <a:endParaRPr lang="en-US" sz="2000" b="0" i="0" u="none" strike="noStrike">
                        <a:solidFill>
                          <a:schemeClr val="accent1">
                            <a:lumMod val="75000"/>
                          </a:schemeClr>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extLst>
                  <a:ext uri="{0D108BD9-81ED-4DB2-BD59-A6C34878D82A}">
                    <a16:rowId xmlns:a16="http://schemas.microsoft.com/office/drawing/2014/main" val="4167271251"/>
                  </a:ext>
                </a:extLst>
              </a:tr>
              <a:tr h="257047">
                <a:tc>
                  <a:txBody>
                    <a:bodyPr/>
                    <a:lstStyle/>
                    <a:p>
                      <a:pPr algn="l" fontAlgn="b"/>
                      <a:r>
                        <a:rPr lang="en-US" sz="2000" b="0" u="none" strike="noStrike" dirty="0">
                          <a:solidFill>
                            <a:schemeClr val="accent1">
                              <a:lumMod val="75000"/>
                            </a:schemeClr>
                          </a:solidFill>
                          <a:effectLst/>
                        </a:rPr>
                        <a:t>TOTAL EXPENSES</a:t>
                      </a:r>
                      <a:endParaRPr lang="en-US" sz="2000" b="0" i="0" u="none" strike="noStrike" dirty="0">
                        <a:solidFill>
                          <a:schemeClr val="accent1">
                            <a:lumMod val="75000"/>
                          </a:schemeClr>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r>
                        <a:rPr lang="en-US" sz="2000" b="0" u="none" strike="noStrike" dirty="0">
                          <a:solidFill>
                            <a:srgbClr val="000000"/>
                          </a:solidFill>
                          <a:effectLst/>
                        </a:rPr>
                        <a:t>$226.1</a:t>
                      </a:r>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ctr"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r>
                        <a:rPr lang="en-US" sz="2000" b="0" u="none" strike="noStrike" dirty="0">
                          <a:solidFill>
                            <a:srgbClr val="000000"/>
                          </a:solidFill>
                          <a:effectLst/>
                        </a:rPr>
                        <a:t>$235.9</a:t>
                      </a:r>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a:solidFill>
                          <a:srgbClr val="000000"/>
                        </a:solidFill>
                        <a:effectLst/>
                        <a:latin typeface="Garamond" panose="02020404030301010803" pitchFamily="18" charset="0"/>
                      </a:endParaRPr>
                    </a:p>
                  </a:txBody>
                  <a:tcPr marL="4003" marR="4003" marT="4003" marB="0" anchor="b"/>
                </a:tc>
                <a:tc>
                  <a:txBody>
                    <a:bodyPr/>
                    <a:lstStyle/>
                    <a:p>
                      <a:pPr algn="ctr" fontAlgn="b"/>
                      <a:r>
                        <a:rPr lang="en-US" sz="2000" b="0" u="none" strike="noStrike" dirty="0">
                          <a:solidFill>
                            <a:srgbClr val="000000"/>
                          </a:solidFill>
                          <a:effectLst/>
                        </a:rPr>
                        <a:t>4.3%</a:t>
                      </a:r>
                      <a:endParaRPr lang="en-US" sz="2000" b="0" i="0" u="none" strike="noStrike" dirty="0">
                        <a:solidFill>
                          <a:srgbClr val="000000"/>
                        </a:solidFill>
                        <a:effectLst/>
                        <a:latin typeface="Garamond" panose="02020404030301010803" pitchFamily="18" charset="0"/>
                      </a:endParaRPr>
                    </a:p>
                  </a:txBody>
                  <a:tcPr marL="4003" marR="4003" marT="4003" marB="0" anchor="b"/>
                </a:tc>
                <a:tc>
                  <a:txBody>
                    <a:bodyPr/>
                    <a:lstStyle/>
                    <a:p>
                      <a:pPr algn="l" fontAlgn="b"/>
                      <a:endParaRPr lang="en-US" sz="2000" b="0" i="0" u="none" strike="noStrike" dirty="0">
                        <a:solidFill>
                          <a:srgbClr val="000000"/>
                        </a:solidFill>
                        <a:effectLst/>
                        <a:latin typeface="Garamond" panose="02020404030301010803" pitchFamily="18" charset="0"/>
                      </a:endParaRPr>
                    </a:p>
                  </a:txBody>
                  <a:tcPr marL="4003" marR="4003" marT="4003" marB="0" anchor="b"/>
                </a:tc>
                <a:extLst>
                  <a:ext uri="{0D108BD9-81ED-4DB2-BD59-A6C34878D82A}">
                    <a16:rowId xmlns:a16="http://schemas.microsoft.com/office/drawing/2014/main" val="109925386"/>
                  </a:ext>
                </a:extLst>
              </a:tr>
            </a:tbl>
          </a:graphicData>
        </a:graphic>
      </p:graphicFrame>
      <p:pic>
        <p:nvPicPr>
          <p:cNvPr id="3" name="Picture 2" descr="Town of Needham, MA logo">
            <a:extLst>
              <a:ext uri="{FF2B5EF4-FFF2-40B4-BE49-F238E27FC236}">
                <a16:creationId xmlns:a16="http://schemas.microsoft.com/office/drawing/2014/main" id="{29A82EF4-F34A-8541-36F8-AC643301586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1" b="-1"/>
          <a:stretch/>
        </p:blipFill>
        <p:spPr bwMode="auto">
          <a:xfrm>
            <a:off x="10448365" y="323464"/>
            <a:ext cx="1163618" cy="1163618"/>
          </a:xfrm>
          <a:custGeom>
            <a:avLst/>
            <a:gdLst/>
            <a:ahLst/>
            <a:cxnLst/>
            <a:rect l="l" t="t" r="r" b="b"/>
            <a:pathLst>
              <a:path w="4694238" h="4694238">
                <a:moveTo>
                  <a:pt x="2347119" y="0"/>
                </a:moveTo>
                <a:cubicBezTo>
                  <a:pt x="3643397" y="0"/>
                  <a:pt x="4694238" y="1050841"/>
                  <a:pt x="4694238" y="2347119"/>
                </a:cubicBezTo>
                <a:cubicBezTo>
                  <a:pt x="4694238" y="3643397"/>
                  <a:pt x="3643397" y="4694238"/>
                  <a:pt x="2347119" y="4694238"/>
                </a:cubicBezTo>
                <a:cubicBezTo>
                  <a:pt x="1050841" y="4694238"/>
                  <a:pt x="0" y="3643397"/>
                  <a:pt x="0" y="2347119"/>
                </a:cubicBezTo>
                <a:cubicBezTo>
                  <a:pt x="0" y="1050841"/>
                  <a:pt x="1050841" y="0"/>
                  <a:pt x="2347119"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97691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own of Needham, MA logo">
            <a:extLst>
              <a:ext uri="{FF2B5EF4-FFF2-40B4-BE49-F238E27FC236}">
                <a16:creationId xmlns:a16="http://schemas.microsoft.com/office/drawing/2014/main" id="{EA5BEFC4-FF71-9FE4-0A29-67974CB2A4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1" b="-1"/>
          <a:stretch/>
        </p:blipFill>
        <p:spPr bwMode="auto">
          <a:xfrm>
            <a:off x="10448365" y="323464"/>
            <a:ext cx="1163618" cy="1163618"/>
          </a:xfrm>
          <a:custGeom>
            <a:avLst/>
            <a:gdLst/>
            <a:ahLst/>
            <a:cxnLst/>
            <a:rect l="l" t="t" r="r" b="b"/>
            <a:pathLst>
              <a:path w="4694238" h="4694238">
                <a:moveTo>
                  <a:pt x="2347119" y="0"/>
                </a:moveTo>
                <a:cubicBezTo>
                  <a:pt x="3643397" y="0"/>
                  <a:pt x="4694238" y="1050841"/>
                  <a:pt x="4694238" y="2347119"/>
                </a:cubicBezTo>
                <a:cubicBezTo>
                  <a:pt x="4694238" y="3643397"/>
                  <a:pt x="3643397" y="4694238"/>
                  <a:pt x="2347119" y="4694238"/>
                </a:cubicBezTo>
                <a:cubicBezTo>
                  <a:pt x="1050841" y="4694238"/>
                  <a:pt x="0" y="3643397"/>
                  <a:pt x="0" y="2347119"/>
                </a:cubicBezTo>
                <a:cubicBezTo>
                  <a:pt x="0" y="1050841"/>
                  <a:pt x="1050841" y="0"/>
                  <a:pt x="2347119" y="0"/>
                </a:cubicBezTo>
                <a:close/>
              </a:path>
            </a:pathLst>
          </a:cu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761999" y="246501"/>
            <a:ext cx="9686365" cy="769441"/>
          </a:xfrm>
          <a:prstGeom prst="rect">
            <a:avLst/>
          </a:prstGeom>
        </p:spPr>
        <p:txBody>
          <a:bodyPr wrap="square">
            <a:spAutoFit/>
          </a:bodyPr>
          <a:lstStyle/>
          <a:p>
            <a:r>
              <a:rPr lang="en-US" sz="4400" dirty="0">
                <a:solidFill>
                  <a:srgbClr val="002060"/>
                </a:solidFill>
                <a:latin typeface="Calibri" panose="020F0502020204030204" pitchFamily="34" charset="0"/>
                <a:ea typeface="Calibri" panose="020F0502020204030204" pitchFamily="34" charset="0"/>
                <a:cs typeface="Calibri" panose="020F0502020204030204" pitchFamily="34" charset="0"/>
              </a:rPr>
              <a:t>Townwide Expenses - % Operating Budget</a:t>
            </a:r>
          </a:p>
        </p:txBody>
      </p:sp>
      <p:pic>
        <p:nvPicPr>
          <p:cNvPr id="13" name="chart"/>
          <p:cNvPicPr>
            <a:picLocks noChangeAspect="1"/>
          </p:cNvPicPr>
          <p:nvPr/>
        </p:nvPicPr>
        <p:blipFill>
          <a:blip r:embed="rId3"/>
          <a:stretch>
            <a:fillRect/>
          </a:stretch>
        </p:blipFill>
        <p:spPr>
          <a:xfrm flipH="1">
            <a:off x="6096000" y="3429000"/>
            <a:ext cx="0" cy="0"/>
          </a:xfrm>
          <a:prstGeom prst="rect">
            <a:avLst/>
          </a:prstGeom>
        </p:spPr>
      </p:pic>
      <p:pic>
        <p:nvPicPr>
          <p:cNvPr id="14" name="chart"/>
          <p:cNvPicPr>
            <a:picLocks noChangeAspect="1"/>
          </p:cNvPicPr>
          <p:nvPr/>
        </p:nvPicPr>
        <p:blipFill>
          <a:blip r:embed="rId3"/>
          <a:stretch>
            <a:fillRect/>
          </a:stretch>
        </p:blipFill>
        <p:spPr>
          <a:xfrm flipH="1">
            <a:off x="6248400" y="3581400"/>
            <a:ext cx="0" cy="0"/>
          </a:xfrm>
          <a:prstGeom prst="rect">
            <a:avLst/>
          </a:prstGeom>
        </p:spPr>
      </p:pic>
      <p:sp>
        <p:nvSpPr>
          <p:cNvPr id="6" name="Slide Number Placeholder 5"/>
          <p:cNvSpPr>
            <a:spLocks noGrp="1"/>
          </p:cNvSpPr>
          <p:nvPr>
            <p:ph type="sldNum" sz="quarter" idx="12"/>
          </p:nvPr>
        </p:nvSpPr>
        <p:spPr/>
        <p:txBody>
          <a:bodyPr/>
          <a:lstStyle/>
          <a:p>
            <a:fld id="{17568F9F-DADA-45C1-8D41-FA76354DCC21}" type="slidenum">
              <a:rPr lang="en-US" smtClean="0"/>
              <a:t>7</a:t>
            </a:fld>
            <a:endParaRPr lang="en-US"/>
          </a:p>
        </p:txBody>
      </p:sp>
      <p:graphicFrame>
        <p:nvGraphicFramePr>
          <p:cNvPr id="9" name="Chart 8">
            <a:extLst>
              <a:ext uri="{FF2B5EF4-FFF2-40B4-BE49-F238E27FC236}">
                <a16:creationId xmlns:a16="http://schemas.microsoft.com/office/drawing/2014/main" id="{FBD80F7B-F8ED-7457-21EF-D5A9CD051919}"/>
              </a:ext>
            </a:extLst>
          </p:cNvPr>
          <p:cNvGraphicFramePr>
            <a:graphicFrameLocks/>
          </p:cNvGraphicFramePr>
          <p:nvPr>
            <p:extLst>
              <p:ext uri="{D42A27DB-BD31-4B8C-83A1-F6EECF244321}">
                <p14:modId xmlns:p14="http://schemas.microsoft.com/office/powerpoint/2010/main" val="1461265383"/>
              </p:ext>
            </p:extLst>
          </p:nvPr>
        </p:nvGraphicFramePr>
        <p:xfrm>
          <a:off x="457200" y="1524000"/>
          <a:ext cx="5535614" cy="4191000"/>
        </p:xfrm>
        <a:graphic>
          <a:graphicData uri="http://schemas.openxmlformats.org/drawingml/2006/chart">
            <c:chart xmlns:c="http://schemas.openxmlformats.org/drawingml/2006/chart" xmlns:r="http://schemas.openxmlformats.org/officeDocument/2006/relationships" r:id="rId4"/>
          </a:graphicData>
        </a:graphic>
      </p:graphicFrame>
      <p:sp>
        <p:nvSpPr>
          <p:cNvPr id="11" name="Footer Placeholder 4">
            <a:extLst>
              <a:ext uri="{FF2B5EF4-FFF2-40B4-BE49-F238E27FC236}">
                <a16:creationId xmlns:a16="http://schemas.microsoft.com/office/drawing/2014/main" id="{D5327381-488D-97F6-D8B1-DAD529B17A88}"/>
              </a:ext>
            </a:extLst>
          </p:cNvPr>
          <p:cNvSpPr>
            <a:spLocks noGrp="1"/>
          </p:cNvSpPr>
          <p:nvPr>
            <p:ph type="ftr" sz="quarter" idx="11"/>
          </p:nvPr>
        </p:nvSpPr>
        <p:spPr>
          <a:xfrm>
            <a:off x="152400" y="6369752"/>
            <a:ext cx="4495800" cy="365125"/>
          </a:xfrm>
        </p:spPr>
        <p:txBody>
          <a:bodyPr/>
          <a:lstStyle/>
          <a:p>
            <a:pPr algn="l"/>
            <a:r>
              <a:rPr lang="en-US" dirty="0"/>
              <a:t>Needham Finance Committee- May 2025 Annual Town Meeting</a:t>
            </a:r>
          </a:p>
        </p:txBody>
      </p:sp>
      <p:graphicFrame>
        <p:nvGraphicFramePr>
          <p:cNvPr id="15" name="Chart 14">
            <a:extLst>
              <a:ext uri="{FF2B5EF4-FFF2-40B4-BE49-F238E27FC236}">
                <a16:creationId xmlns:a16="http://schemas.microsoft.com/office/drawing/2014/main" id="{DB5C56EC-51EB-4E58-9B81-785FCFAEF667}"/>
              </a:ext>
            </a:extLst>
          </p:cNvPr>
          <p:cNvGraphicFramePr>
            <a:graphicFrameLocks/>
          </p:cNvGraphicFramePr>
          <p:nvPr>
            <p:extLst>
              <p:ext uri="{D42A27DB-BD31-4B8C-83A1-F6EECF244321}">
                <p14:modId xmlns:p14="http://schemas.microsoft.com/office/powerpoint/2010/main" val="1138584341"/>
              </p:ext>
            </p:extLst>
          </p:nvPr>
        </p:nvGraphicFramePr>
        <p:xfrm>
          <a:off x="6199187" y="1524000"/>
          <a:ext cx="5154613" cy="41910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795544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616EDF-E51B-7088-83C2-D99035CF50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B78809F-DFF3-96BD-C647-3875C230062B}"/>
              </a:ext>
            </a:extLst>
          </p:cNvPr>
          <p:cNvSpPr txBox="1"/>
          <p:nvPr/>
        </p:nvSpPr>
        <p:spPr>
          <a:xfrm>
            <a:off x="1691921" y="3100531"/>
            <a:ext cx="3993641" cy="2415287"/>
          </a:xfrm>
          <a:prstGeom prst="rect">
            <a:avLst/>
          </a:prstGeom>
        </p:spPr>
        <p:txBody>
          <a:bodyPr vert="horz" lIns="68580" tIns="34290" rIns="68580" bIns="34290" rtlCol="0" anchor="t">
            <a:normAutofit/>
          </a:bodyPr>
          <a:lstStyle/>
          <a:p>
            <a:pPr algn="r">
              <a:lnSpc>
                <a:spcPct val="90000"/>
              </a:lnSpc>
              <a:spcBef>
                <a:spcPct val="0"/>
              </a:spcBef>
              <a:spcAft>
                <a:spcPts val="450"/>
              </a:spcAft>
              <a:defRPr sz="4800" b="1">
                <a:solidFill>
                  <a:srgbClr val="003366"/>
                </a:solidFill>
                <a:latin typeface="Calibri"/>
              </a:defRPr>
            </a:pPr>
            <a:r>
              <a:rPr lang="en-US" sz="3300" b="1" dirty="0">
                <a:solidFill>
                  <a:srgbClr val="FFFFFF"/>
                </a:solidFill>
                <a:latin typeface="Calibri"/>
              </a:rPr>
              <a:t>Annual Town Meeting</a:t>
            </a:r>
          </a:p>
          <a:p>
            <a:pPr algn="r">
              <a:lnSpc>
                <a:spcPct val="90000"/>
              </a:lnSpc>
              <a:spcBef>
                <a:spcPct val="0"/>
              </a:spcBef>
              <a:spcAft>
                <a:spcPts val="450"/>
              </a:spcAft>
              <a:defRPr sz="4800" b="1">
                <a:solidFill>
                  <a:srgbClr val="003366"/>
                </a:solidFill>
                <a:latin typeface="Calibri"/>
              </a:defRPr>
            </a:pPr>
            <a:r>
              <a:rPr lang="en-US" sz="3300" b="1" dirty="0">
                <a:solidFill>
                  <a:srgbClr val="FFFFFF"/>
                </a:solidFill>
                <a:latin typeface="Calibri"/>
              </a:rPr>
              <a:t>May 5, 2025</a:t>
            </a:r>
          </a:p>
          <a:p>
            <a:pPr algn="r">
              <a:lnSpc>
                <a:spcPct val="90000"/>
              </a:lnSpc>
              <a:spcBef>
                <a:spcPct val="0"/>
              </a:spcBef>
              <a:spcAft>
                <a:spcPts val="450"/>
              </a:spcAft>
              <a:defRPr sz="4800" b="1">
                <a:solidFill>
                  <a:srgbClr val="003366"/>
                </a:solidFill>
                <a:latin typeface="Calibri"/>
              </a:defRPr>
            </a:pPr>
            <a:endParaRPr lang="en-US" sz="3600" b="1" dirty="0">
              <a:solidFill>
                <a:srgbClr val="FFFFFF"/>
              </a:solidFill>
              <a:latin typeface="Calibri"/>
            </a:endParaRPr>
          </a:p>
        </p:txBody>
      </p:sp>
      <p:sp>
        <p:nvSpPr>
          <p:cNvPr id="5" name="Footer Placeholder 4">
            <a:extLst>
              <a:ext uri="{FF2B5EF4-FFF2-40B4-BE49-F238E27FC236}">
                <a16:creationId xmlns:a16="http://schemas.microsoft.com/office/drawing/2014/main" id="{30D6C432-C744-2032-DDBA-2D6210C1A70A}"/>
              </a:ext>
            </a:extLst>
          </p:cNvPr>
          <p:cNvSpPr>
            <a:spLocks noGrp="1"/>
          </p:cNvSpPr>
          <p:nvPr>
            <p:ph type="ftr" sz="quarter" idx="11"/>
          </p:nvPr>
        </p:nvSpPr>
        <p:spPr>
          <a:xfrm>
            <a:off x="152400" y="6463150"/>
            <a:ext cx="4673600" cy="365125"/>
          </a:xfrm>
        </p:spPr>
        <p:txBody>
          <a:bodyPr/>
          <a:lstStyle/>
          <a:p>
            <a:pPr algn="l"/>
            <a:r>
              <a:rPr lang="en-US" dirty="0"/>
              <a:t>Needham Finance Committee- May 2025 Annual Town Meeting</a:t>
            </a:r>
          </a:p>
        </p:txBody>
      </p:sp>
      <p:sp>
        <p:nvSpPr>
          <p:cNvPr id="6" name="Title 1">
            <a:extLst>
              <a:ext uri="{FF2B5EF4-FFF2-40B4-BE49-F238E27FC236}">
                <a16:creationId xmlns:a16="http://schemas.microsoft.com/office/drawing/2014/main" id="{D1A3A456-B012-E877-B3BE-7028E0D1B444}"/>
              </a:ext>
            </a:extLst>
          </p:cNvPr>
          <p:cNvSpPr txBox="1">
            <a:spLocks/>
          </p:cNvSpPr>
          <p:nvPr/>
        </p:nvSpPr>
        <p:spPr>
          <a:xfrm>
            <a:off x="744072" y="148391"/>
            <a:ext cx="9829799" cy="1513497"/>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dirty="0">
              <a:latin typeface="Garamond" panose="02020404030301010803" pitchFamily="18" charset="0"/>
            </a:endParaRPr>
          </a:p>
        </p:txBody>
      </p:sp>
      <p:sp>
        <p:nvSpPr>
          <p:cNvPr id="7" name="TextBox 6">
            <a:extLst>
              <a:ext uri="{FF2B5EF4-FFF2-40B4-BE49-F238E27FC236}">
                <a16:creationId xmlns:a16="http://schemas.microsoft.com/office/drawing/2014/main" id="{A6CD2B60-1A5D-B1F5-40DE-D93701C6F9D0}"/>
              </a:ext>
            </a:extLst>
          </p:cNvPr>
          <p:cNvSpPr txBox="1"/>
          <p:nvPr/>
        </p:nvSpPr>
        <p:spPr>
          <a:xfrm>
            <a:off x="427617" y="326402"/>
            <a:ext cx="8563983" cy="769441"/>
          </a:xfrm>
          <a:prstGeom prst="rect">
            <a:avLst/>
          </a:prstGeom>
          <a:noFill/>
        </p:spPr>
        <p:txBody>
          <a:bodyPr wrap="square">
            <a:spAutoFit/>
          </a:bodyPr>
          <a:lstStyle/>
          <a:p>
            <a:r>
              <a:rPr lang="en-US" sz="4400" dirty="0">
                <a:solidFill>
                  <a:schemeClr val="tx2"/>
                </a:solidFill>
              </a:rPr>
              <a:t> Stabilization Fund  Balances  </a:t>
            </a:r>
            <a:r>
              <a:rPr lang="en-US" sz="2000" dirty="0">
                <a:solidFill>
                  <a:schemeClr val="tx2"/>
                </a:solidFill>
              </a:rPr>
              <a:t>($ millions)</a:t>
            </a:r>
          </a:p>
        </p:txBody>
      </p:sp>
      <p:graphicFrame>
        <p:nvGraphicFramePr>
          <p:cNvPr id="11" name="Table 10">
            <a:extLst>
              <a:ext uri="{FF2B5EF4-FFF2-40B4-BE49-F238E27FC236}">
                <a16:creationId xmlns:a16="http://schemas.microsoft.com/office/drawing/2014/main" id="{BE3F1BAE-60B7-FB83-04AB-FF11AE5FCEE6}"/>
              </a:ext>
            </a:extLst>
          </p:cNvPr>
          <p:cNvGraphicFramePr>
            <a:graphicFrameLocks noGrp="1"/>
          </p:cNvGraphicFramePr>
          <p:nvPr>
            <p:extLst>
              <p:ext uri="{D42A27DB-BD31-4B8C-83A1-F6EECF244321}">
                <p14:modId xmlns:p14="http://schemas.microsoft.com/office/powerpoint/2010/main" val="3024000575"/>
              </p:ext>
            </p:extLst>
          </p:nvPr>
        </p:nvGraphicFramePr>
        <p:xfrm>
          <a:off x="427617" y="1253498"/>
          <a:ext cx="11184365" cy="5234560"/>
        </p:xfrm>
        <a:graphic>
          <a:graphicData uri="http://schemas.openxmlformats.org/drawingml/2006/table">
            <a:tbl>
              <a:tblPr firstRow="1">
                <a:tableStyleId>{3B4B98B0-60AC-42C2-AFA5-B58CD77FA1E5}</a:tableStyleId>
              </a:tblPr>
              <a:tblGrid>
                <a:gridCol w="3458583">
                  <a:extLst>
                    <a:ext uri="{9D8B030D-6E8A-4147-A177-3AD203B41FA5}">
                      <a16:colId xmlns:a16="http://schemas.microsoft.com/office/drawing/2014/main" val="1699122019"/>
                    </a:ext>
                  </a:extLst>
                </a:gridCol>
                <a:gridCol w="2514600">
                  <a:extLst>
                    <a:ext uri="{9D8B030D-6E8A-4147-A177-3AD203B41FA5}">
                      <a16:colId xmlns:a16="http://schemas.microsoft.com/office/drawing/2014/main" val="738630857"/>
                    </a:ext>
                  </a:extLst>
                </a:gridCol>
                <a:gridCol w="5211182">
                  <a:extLst>
                    <a:ext uri="{9D8B030D-6E8A-4147-A177-3AD203B41FA5}">
                      <a16:colId xmlns:a16="http://schemas.microsoft.com/office/drawing/2014/main" val="202299243"/>
                    </a:ext>
                  </a:extLst>
                </a:gridCol>
              </a:tblGrid>
              <a:tr h="517780">
                <a:tc>
                  <a:txBody>
                    <a:bodyPr/>
                    <a:lstStyle/>
                    <a:p>
                      <a:pPr algn="l" fontAlgn="b"/>
                      <a:r>
                        <a:rPr lang="en-US" sz="1800" b="0" u="none" strike="noStrike" dirty="0">
                          <a:solidFill>
                            <a:schemeClr val="accent1">
                              <a:lumMod val="75000"/>
                            </a:schemeClr>
                          </a:solidFill>
                          <a:effectLst/>
                          <a:latin typeface="+mn-lt"/>
                        </a:rPr>
                        <a:t>Fund</a:t>
                      </a:r>
                      <a:endParaRPr lang="en-US" sz="1800" b="0" i="0" u="none" strike="noStrike" dirty="0">
                        <a:solidFill>
                          <a:schemeClr val="accent1">
                            <a:lumMod val="75000"/>
                          </a:schemeClr>
                        </a:solidFill>
                        <a:effectLst/>
                        <a:latin typeface="+mn-lt"/>
                      </a:endParaRPr>
                    </a:p>
                  </a:txBody>
                  <a:tcPr marL="3556" marR="3556" marT="3556" marB="0" anchor="b"/>
                </a:tc>
                <a:tc>
                  <a:txBody>
                    <a:bodyPr/>
                    <a:lstStyle/>
                    <a:p>
                      <a:pPr algn="ctr" fontAlgn="b"/>
                      <a:r>
                        <a:rPr lang="en-US" sz="1800" b="0" u="none" strike="noStrike" dirty="0">
                          <a:solidFill>
                            <a:schemeClr val="accent1">
                              <a:lumMod val="75000"/>
                            </a:schemeClr>
                          </a:solidFill>
                          <a:effectLst/>
                          <a:latin typeface="+mn-lt"/>
                        </a:rPr>
                        <a:t>March 23, 2025 Balance</a:t>
                      </a:r>
                      <a:endParaRPr lang="en-US" sz="1800" b="0" i="0" u="none" strike="noStrike" dirty="0">
                        <a:solidFill>
                          <a:schemeClr val="accent1">
                            <a:lumMod val="75000"/>
                          </a:schemeClr>
                        </a:solidFill>
                        <a:effectLst/>
                        <a:latin typeface="+mn-lt"/>
                      </a:endParaRPr>
                    </a:p>
                  </a:txBody>
                  <a:tcPr marL="3556" marR="3556" marT="3556" marB="0" anchor="b"/>
                </a:tc>
                <a:tc>
                  <a:txBody>
                    <a:bodyPr/>
                    <a:lstStyle/>
                    <a:p>
                      <a:pPr algn="l" fontAlgn="b"/>
                      <a:r>
                        <a:rPr lang="en-US" sz="1800" b="0" u="none" strike="noStrike" dirty="0">
                          <a:solidFill>
                            <a:schemeClr val="accent1">
                              <a:lumMod val="75000"/>
                            </a:schemeClr>
                          </a:solidFill>
                          <a:effectLst/>
                          <a:latin typeface="+mn-lt"/>
                        </a:rPr>
                        <a:t>Recommended Target</a:t>
                      </a:r>
                      <a:endParaRPr lang="en-US" sz="1800" b="0" i="0" u="none" strike="noStrike" dirty="0">
                        <a:solidFill>
                          <a:schemeClr val="accent1">
                            <a:lumMod val="75000"/>
                          </a:schemeClr>
                        </a:solidFill>
                        <a:effectLst/>
                        <a:latin typeface="+mn-lt"/>
                      </a:endParaRPr>
                    </a:p>
                  </a:txBody>
                  <a:tcPr marL="3556" marR="3556" marT="3556" marB="0" anchor="b"/>
                </a:tc>
                <a:extLst>
                  <a:ext uri="{0D108BD9-81ED-4DB2-BD59-A6C34878D82A}">
                    <a16:rowId xmlns:a16="http://schemas.microsoft.com/office/drawing/2014/main" val="284778472"/>
                  </a:ext>
                </a:extLst>
              </a:tr>
              <a:tr h="260392">
                <a:tc>
                  <a:txBody>
                    <a:bodyPr/>
                    <a:lstStyle/>
                    <a:p>
                      <a:pPr algn="l" fontAlgn="b"/>
                      <a:endParaRPr lang="en-US" sz="1800" b="1" i="0" u="none" strike="noStrike" dirty="0">
                        <a:solidFill>
                          <a:srgbClr val="000000"/>
                        </a:solidFill>
                        <a:effectLst/>
                        <a:latin typeface="+mn-lt"/>
                      </a:endParaRPr>
                    </a:p>
                  </a:txBody>
                  <a:tcPr marL="3556" marR="3556" marT="3556" marB="0" anchor="b"/>
                </a:tc>
                <a:tc>
                  <a:txBody>
                    <a:bodyPr/>
                    <a:lstStyle/>
                    <a:p>
                      <a:pPr algn="ctr" fontAlgn="b"/>
                      <a:endParaRPr lang="en-US" sz="1800" b="1" i="0" u="none" strike="noStrike">
                        <a:solidFill>
                          <a:srgbClr val="000000"/>
                        </a:solidFill>
                        <a:effectLst/>
                        <a:latin typeface="+mn-lt"/>
                      </a:endParaRPr>
                    </a:p>
                  </a:txBody>
                  <a:tcPr marL="3556" marR="3556" marT="3556" marB="0" anchor="b"/>
                </a:tc>
                <a:tc>
                  <a:txBody>
                    <a:bodyPr/>
                    <a:lstStyle/>
                    <a:p>
                      <a:pPr algn="l" fontAlgn="b"/>
                      <a:endParaRPr lang="en-US" sz="1800" b="1" i="0" u="none" strike="noStrike" dirty="0">
                        <a:solidFill>
                          <a:srgbClr val="000000"/>
                        </a:solidFill>
                        <a:effectLst/>
                        <a:latin typeface="+mn-lt"/>
                      </a:endParaRPr>
                    </a:p>
                  </a:txBody>
                  <a:tcPr marL="3556" marR="3556" marT="3556" marB="0" anchor="b"/>
                </a:tc>
                <a:extLst>
                  <a:ext uri="{0D108BD9-81ED-4DB2-BD59-A6C34878D82A}">
                    <a16:rowId xmlns:a16="http://schemas.microsoft.com/office/drawing/2014/main" val="2344673807"/>
                  </a:ext>
                </a:extLst>
              </a:tr>
              <a:tr h="260392">
                <a:tc>
                  <a:txBody>
                    <a:bodyPr/>
                    <a:lstStyle/>
                    <a:p>
                      <a:pPr algn="l" fontAlgn="b"/>
                      <a:r>
                        <a:rPr lang="en-US" sz="1800" b="0" u="none" strike="noStrike">
                          <a:solidFill>
                            <a:srgbClr val="000000"/>
                          </a:solidFill>
                          <a:effectLst/>
                          <a:latin typeface="+mn-lt"/>
                        </a:rPr>
                        <a:t>Athletic Facility Improvement Fund</a:t>
                      </a:r>
                      <a:endParaRPr lang="en-US" sz="1800" b="0" i="0" u="none" strike="noStrike">
                        <a:solidFill>
                          <a:srgbClr val="000000"/>
                        </a:solidFill>
                        <a:effectLst/>
                        <a:latin typeface="+mn-lt"/>
                      </a:endParaRPr>
                    </a:p>
                  </a:txBody>
                  <a:tcPr marL="3556" marR="3556" marT="3556" marB="0" anchor="b"/>
                </a:tc>
                <a:tc>
                  <a:txBody>
                    <a:bodyPr/>
                    <a:lstStyle/>
                    <a:p>
                      <a:pPr algn="ctr" fontAlgn="b"/>
                      <a:r>
                        <a:rPr lang="en-US" sz="1800" b="0" u="none" strike="noStrike">
                          <a:solidFill>
                            <a:srgbClr val="000000"/>
                          </a:solidFill>
                          <a:effectLst/>
                          <a:latin typeface="+mn-lt"/>
                        </a:rPr>
                        <a:t>$202,706</a:t>
                      </a:r>
                      <a:endParaRPr lang="en-US" sz="1800" b="0" i="0" u="none" strike="noStrike">
                        <a:solidFill>
                          <a:srgbClr val="000000"/>
                        </a:solidFill>
                        <a:effectLst/>
                        <a:latin typeface="+mn-lt"/>
                      </a:endParaRPr>
                    </a:p>
                  </a:txBody>
                  <a:tcPr marL="3556" marR="3556" marT="3556" marB="0" anchor="b"/>
                </a:tc>
                <a:tc>
                  <a:txBody>
                    <a:bodyPr/>
                    <a:lstStyle/>
                    <a:p>
                      <a:pPr algn="l" fontAlgn="b"/>
                      <a:r>
                        <a:rPr lang="en-US" sz="1800" b="0" u="none" strike="noStrike" dirty="0">
                          <a:solidFill>
                            <a:srgbClr val="000000"/>
                          </a:solidFill>
                          <a:effectLst/>
                          <a:latin typeface="+mn-lt"/>
                        </a:rPr>
                        <a:t>$2,000,000 </a:t>
                      </a:r>
                      <a:endParaRPr lang="en-US" sz="1800" b="0" i="0" u="none" strike="noStrike" dirty="0">
                        <a:solidFill>
                          <a:srgbClr val="000000"/>
                        </a:solidFill>
                        <a:effectLst/>
                        <a:latin typeface="+mn-lt"/>
                      </a:endParaRPr>
                    </a:p>
                  </a:txBody>
                  <a:tcPr marL="3556" marR="3556" marT="3556" marB="0" anchor="b"/>
                </a:tc>
                <a:extLst>
                  <a:ext uri="{0D108BD9-81ED-4DB2-BD59-A6C34878D82A}">
                    <a16:rowId xmlns:a16="http://schemas.microsoft.com/office/drawing/2014/main" val="2741715667"/>
                  </a:ext>
                </a:extLst>
              </a:tr>
              <a:tr h="260392">
                <a:tc>
                  <a:txBody>
                    <a:bodyPr/>
                    <a:lstStyle/>
                    <a:p>
                      <a:pPr algn="l" fontAlgn="b"/>
                      <a:endParaRPr lang="en-US" sz="1800" b="0" i="0" u="none" strike="noStrike">
                        <a:solidFill>
                          <a:srgbClr val="000000"/>
                        </a:solidFill>
                        <a:effectLst/>
                        <a:latin typeface="+mn-lt"/>
                      </a:endParaRPr>
                    </a:p>
                  </a:txBody>
                  <a:tcPr marL="3556" marR="3556" marT="3556" marB="0" anchor="b"/>
                </a:tc>
                <a:tc>
                  <a:txBody>
                    <a:bodyPr/>
                    <a:lstStyle/>
                    <a:p>
                      <a:pPr algn="ctr" fontAlgn="b"/>
                      <a:endParaRPr lang="en-US" sz="1800" b="0" i="0" u="none" strike="noStrike">
                        <a:solidFill>
                          <a:srgbClr val="000000"/>
                        </a:solidFill>
                        <a:effectLst/>
                        <a:latin typeface="+mn-lt"/>
                      </a:endParaRPr>
                    </a:p>
                  </a:txBody>
                  <a:tcPr marL="3556" marR="3556" marT="3556" marB="0" anchor="b"/>
                </a:tc>
                <a:tc>
                  <a:txBody>
                    <a:bodyPr/>
                    <a:lstStyle/>
                    <a:p>
                      <a:pPr algn="l" fontAlgn="b"/>
                      <a:endParaRPr lang="en-US" sz="1800" b="0" i="0" u="none" strike="noStrike">
                        <a:solidFill>
                          <a:srgbClr val="000000"/>
                        </a:solidFill>
                        <a:effectLst/>
                        <a:latin typeface="+mn-lt"/>
                      </a:endParaRPr>
                    </a:p>
                  </a:txBody>
                  <a:tcPr marL="3556" marR="3556" marT="3556" marB="0" anchor="b"/>
                </a:tc>
                <a:extLst>
                  <a:ext uri="{0D108BD9-81ED-4DB2-BD59-A6C34878D82A}">
                    <a16:rowId xmlns:a16="http://schemas.microsoft.com/office/drawing/2014/main" val="1484780359"/>
                  </a:ext>
                </a:extLst>
              </a:tr>
              <a:tr h="517780">
                <a:tc>
                  <a:txBody>
                    <a:bodyPr/>
                    <a:lstStyle/>
                    <a:p>
                      <a:pPr algn="l" fontAlgn="b"/>
                      <a:r>
                        <a:rPr lang="en-US" sz="1800" b="0" u="none" strike="noStrike" dirty="0">
                          <a:solidFill>
                            <a:srgbClr val="000000"/>
                          </a:solidFill>
                          <a:effectLst/>
                          <a:latin typeface="+mn-lt"/>
                        </a:rPr>
                        <a:t>Capital Equipment Fund</a:t>
                      </a:r>
                      <a:endParaRPr lang="en-US" sz="1800" b="0" i="0" u="none" strike="noStrike" dirty="0">
                        <a:solidFill>
                          <a:srgbClr val="000000"/>
                        </a:solidFill>
                        <a:effectLst/>
                        <a:latin typeface="+mn-lt"/>
                      </a:endParaRPr>
                    </a:p>
                  </a:txBody>
                  <a:tcPr marL="3556" marR="3556" marT="3556" marB="0" anchor="b"/>
                </a:tc>
                <a:tc>
                  <a:txBody>
                    <a:bodyPr/>
                    <a:lstStyle/>
                    <a:p>
                      <a:pPr algn="ctr" fontAlgn="b"/>
                      <a:r>
                        <a:rPr lang="en-US" sz="1800" b="0" u="none" strike="noStrike">
                          <a:solidFill>
                            <a:srgbClr val="000000"/>
                          </a:solidFill>
                          <a:effectLst/>
                          <a:latin typeface="+mn-lt"/>
                        </a:rPr>
                        <a:t>$1,705,752</a:t>
                      </a:r>
                      <a:endParaRPr lang="en-US" sz="1800" b="0" i="0" u="none" strike="noStrike">
                        <a:solidFill>
                          <a:srgbClr val="000000"/>
                        </a:solidFill>
                        <a:effectLst/>
                        <a:latin typeface="+mn-lt"/>
                      </a:endParaRPr>
                    </a:p>
                  </a:txBody>
                  <a:tcPr marL="3556" marR="3556" marT="3556" marB="0" anchor="b"/>
                </a:tc>
                <a:tc>
                  <a:txBody>
                    <a:bodyPr/>
                    <a:lstStyle/>
                    <a:p>
                      <a:pPr algn="l" fontAlgn="b"/>
                      <a:r>
                        <a:rPr lang="en-US" sz="1800" b="0" u="none" strike="noStrike">
                          <a:solidFill>
                            <a:srgbClr val="000000"/>
                          </a:solidFill>
                          <a:effectLst/>
                          <a:latin typeface="+mn-lt"/>
                        </a:rPr>
                        <a:t>The estimated cost of 1 fire engine and 1 fire ladder truck</a:t>
                      </a:r>
                      <a:endParaRPr lang="en-US" sz="1800" b="0" i="0" u="none" strike="noStrike">
                        <a:solidFill>
                          <a:srgbClr val="000000"/>
                        </a:solidFill>
                        <a:effectLst/>
                        <a:latin typeface="+mn-lt"/>
                      </a:endParaRPr>
                    </a:p>
                  </a:txBody>
                  <a:tcPr marL="3556" marR="3556" marT="3556" marB="0" anchor="b"/>
                </a:tc>
                <a:extLst>
                  <a:ext uri="{0D108BD9-81ED-4DB2-BD59-A6C34878D82A}">
                    <a16:rowId xmlns:a16="http://schemas.microsoft.com/office/drawing/2014/main" val="1654528679"/>
                  </a:ext>
                </a:extLst>
              </a:tr>
              <a:tr h="260392">
                <a:tc>
                  <a:txBody>
                    <a:bodyPr/>
                    <a:lstStyle/>
                    <a:p>
                      <a:pPr algn="l" fontAlgn="b"/>
                      <a:endParaRPr lang="en-US" sz="1800" b="0" i="0" u="none" strike="noStrike">
                        <a:solidFill>
                          <a:srgbClr val="000000"/>
                        </a:solidFill>
                        <a:effectLst/>
                        <a:latin typeface="+mn-lt"/>
                      </a:endParaRPr>
                    </a:p>
                  </a:txBody>
                  <a:tcPr marL="3556" marR="3556" marT="3556" marB="0" anchor="b"/>
                </a:tc>
                <a:tc>
                  <a:txBody>
                    <a:bodyPr/>
                    <a:lstStyle/>
                    <a:p>
                      <a:pPr algn="ctr" fontAlgn="b"/>
                      <a:endParaRPr lang="en-US" sz="1800" b="0" i="0" u="none" strike="noStrike">
                        <a:solidFill>
                          <a:srgbClr val="000000"/>
                        </a:solidFill>
                        <a:effectLst/>
                        <a:latin typeface="+mn-lt"/>
                      </a:endParaRPr>
                    </a:p>
                  </a:txBody>
                  <a:tcPr marL="3556" marR="3556" marT="3556" marB="0" anchor="b"/>
                </a:tc>
                <a:tc>
                  <a:txBody>
                    <a:bodyPr/>
                    <a:lstStyle/>
                    <a:p>
                      <a:pPr algn="l" fontAlgn="b"/>
                      <a:endParaRPr lang="en-US" sz="1800" b="0" i="0" u="none" strike="noStrike">
                        <a:solidFill>
                          <a:srgbClr val="000000"/>
                        </a:solidFill>
                        <a:effectLst/>
                        <a:latin typeface="+mn-lt"/>
                      </a:endParaRPr>
                    </a:p>
                  </a:txBody>
                  <a:tcPr marL="3556" marR="3556" marT="3556" marB="0" anchor="b"/>
                </a:tc>
                <a:extLst>
                  <a:ext uri="{0D108BD9-81ED-4DB2-BD59-A6C34878D82A}">
                    <a16:rowId xmlns:a16="http://schemas.microsoft.com/office/drawing/2014/main" val="2367511426"/>
                  </a:ext>
                </a:extLst>
              </a:tr>
              <a:tr h="260392">
                <a:tc>
                  <a:txBody>
                    <a:bodyPr/>
                    <a:lstStyle/>
                    <a:p>
                      <a:pPr algn="l" fontAlgn="b"/>
                      <a:r>
                        <a:rPr lang="en-US" sz="1800" b="0" u="none" strike="noStrike">
                          <a:solidFill>
                            <a:srgbClr val="000000"/>
                          </a:solidFill>
                          <a:effectLst/>
                          <a:latin typeface="+mn-lt"/>
                        </a:rPr>
                        <a:t>Capital Facility Fund</a:t>
                      </a:r>
                      <a:endParaRPr lang="en-US" sz="1800" b="0" i="0" u="none" strike="noStrike">
                        <a:solidFill>
                          <a:srgbClr val="000000"/>
                        </a:solidFill>
                        <a:effectLst/>
                        <a:latin typeface="+mn-lt"/>
                      </a:endParaRPr>
                    </a:p>
                  </a:txBody>
                  <a:tcPr marL="3556" marR="3556" marT="3556" marB="0" anchor="b"/>
                </a:tc>
                <a:tc>
                  <a:txBody>
                    <a:bodyPr/>
                    <a:lstStyle/>
                    <a:p>
                      <a:pPr algn="ctr" fontAlgn="b"/>
                      <a:r>
                        <a:rPr lang="en-US" sz="1800" b="0" u="none" strike="noStrike">
                          <a:solidFill>
                            <a:srgbClr val="000000"/>
                          </a:solidFill>
                          <a:effectLst/>
                          <a:latin typeface="+mn-lt"/>
                        </a:rPr>
                        <a:t>$2,176,406</a:t>
                      </a:r>
                      <a:endParaRPr lang="en-US" sz="1800" b="0" i="0" u="none" strike="noStrike">
                        <a:solidFill>
                          <a:srgbClr val="000000"/>
                        </a:solidFill>
                        <a:effectLst/>
                        <a:latin typeface="+mn-lt"/>
                      </a:endParaRPr>
                    </a:p>
                  </a:txBody>
                  <a:tcPr marL="3556" marR="3556" marT="3556" marB="0" anchor="b"/>
                </a:tc>
                <a:tc>
                  <a:txBody>
                    <a:bodyPr/>
                    <a:lstStyle/>
                    <a:p>
                      <a:pPr algn="l" fontAlgn="b"/>
                      <a:r>
                        <a:rPr lang="en-US" sz="1800" b="0" u="none" strike="noStrike">
                          <a:solidFill>
                            <a:srgbClr val="000000"/>
                          </a:solidFill>
                          <a:effectLst/>
                          <a:latin typeface="+mn-lt"/>
                        </a:rPr>
                        <a:t>1.5% of the insured value of Town owned buildings</a:t>
                      </a:r>
                      <a:endParaRPr lang="en-US" sz="1800" b="0" i="0" u="none" strike="noStrike">
                        <a:solidFill>
                          <a:srgbClr val="000000"/>
                        </a:solidFill>
                        <a:effectLst/>
                        <a:latin typeface="+mn-lt"/>
                      </a:endParaRPr>
                    </a:p>
                  </a:txBody>
                  <a:tcPr marL="3556" marR="3556" marT="3556" marB="0" anchor="b"/>
                </a:tc>
                <a:extLst>
                  <a:ext uri="{0D108BD9-81ED-4DB2-BD59-A6C34878D82A}">
                    <a16:rowId xmlns:a16="http://schemas.microsoft.com/office/drawing/2014/main" val="3141562865"/>
                  </a:ext>
                </a:extLst>
              </a:tr>
              <a:tr h="260392">
                <a:tc>
                  <a:txBody>
                    <a:bodyPr/>
                    <a:lstStyle/>
                    <a:p>
                      <a:pPr algn="l" fontAlgn="b"/>
                      <a:endParaRPr lang="en-US" sz="1800" b="0" i="0" u="none" strike="noStrike">
                        <a:solidFill>
                          <a:srgbClr val="000000"/>
                        </a:solidFill>
                        <a:effectLst/>
                        <a:latin typeface="+mn-lt"/>
                      </a:endParaRPr>
                    </a:p>
                  </a:txBody>
                  <a:tcPr marL="3556" marR="3556" marT="3556" marB="0" anchor="b"/>
                </a:tc>
                <a:tc>
                  <a:txBody>
                    <a:bodyPr/>
                    <a:lstStyle/>
                    <a:p>
                      <a:pPr algn="ctr" fontAlgn="b"/>
                      <a:endParaRPr lang="en-US" sz="1800" b="0" i="0" u="none" strike="noStrike">
                        <a:solidFill>
                          <a:srgbClr val="000000"/>
                        </a:solidFill>
                        <a:effectLst/>
                        <a:latin typeface="+mn-lt"/>
                      </a:endParaRPr>
                    </a:p>
                  </a:txBody>
                  <a:tcPr marL="3556" marR="3556" marT="3556" marB="0" anchor="b"/>
                </a:tc>
                <a:tc>
                  <a:txBody>
                    <a:bodyPr/>
                    <a:lstStyle/>
                    <a:p>
                      <a:pPr algn="l" fontAlgn="b"/>
                      <a:endParaRPr lang="en-US" sz="1800" b="0" i="0" u="none" strike="noStrike">
                        <a:solidFill>
                          <a:srgbClr val="000000"/>
                        </a:solidFill>
                        <a:effectLst/>
                        <a:latin typeface="+mn-lt"/>
                      </a:endParaRPr>
                    </a:p>
                  </a:txBody>
                  <a:tcPr marL="3556" marR="3556" marT="3556" marB="0" anchor="b"/>
                </a:tc>
                <a:extLst>
                  <a:ext uri="{0D108BD9-81ED-4DB2-BD59-A6C34878D82A}">
                    <a16:rowId xmlns:a16="http://schemas.microsoft.com/office/drawing/2014/main" val="2755451236"/>
                  </a:ext>
                </a:extLst>
              </a:tr>
              <a:tr h="517780">
                <a:tc>
                  <a:txBody>
                    <a:bodyPr/>
                    <a:lstStyle/>
                    <a:p>
                      <a:pPr algn="l" fontAlgn="ctr"/>
                      <a:r>
                        <a:rPr lang="en-US" sz="1800" b="0" u="none" strike="noStrike">
                          <a:solidFill>
                            <a:srgbClr val="000000"/>
                          </a:solidFill>
                          <a:effectLst/>
                          <a:latin typeface="+mn-lt"/>
                        </a:rPr>
                        <a:t>Debt Service Stabilization Fund</a:t>
                      </a:r>
                      <a:endParaRPr lang="en-US" sz="1800" b="0" i="0" u="none" strike="noStrike">
                        <a:solidFill>
                          <a:srgbClr val="000000"/>
                        </a:solidFill>
                        <a:effectLst/>
                        <a:latin typeface="+mn-lt"/>
                      </a:endParaRPr>
                    </a:p>
                  </a:txBody>
                  <a:tcPr marL="3556" marR="3556" marT="3556" marB="0" anchor="ctr"/>
                </a:tc>
                <a:tc>
                  <a:txBody>
                    <a:bodyPr/>
                    <a:lstStyle/>
                    <a:p>
                      <a:pPr algn="ctr" fontAlgn="ctr"/>
                      <a:r>
                        <a:rPr lang="en-US" sz="1800" b="0" u="none" strike="noStrike">
                          <a:solidFill>
                            <a:srgbClr val="000000"/>
                          </a:solidFill>
                          <a:effectLst/>
                          <a:latin typeface="+mn-lt"/>
                        </a:rPr>
                        <a:t>$2,429,662</a:t>
                      </a:r>
                      <a:endParaRPr lang="en-US" sz="1800" b="0" i="0" u="none" strike="noStrike">
                        <a:solidFill>
                          <a:srgbClr val="000000"/>
                        </a:solidFill>
                        <a:effectLst/>
                        <a:latin typeface="+mn-lt"/>
                      </a:endParaRPr>
                    </a:p>
                  </a:txBody>
                  <a:tcPr marL="3556" marR="3556" marT="3556" marB="0" anchor="ctr"/>
                </a:tc>
                <a:tc>
                  <a:txBody>
                    <a:bodyPr/>
                    <a:lstStyle/>
                    <a:p>
                      <a:pPr algn="l" fontAlgn="ctr"/>
                      <a:r>
                        <a:rPr lang="en-US" sz="1800" b="0" u="none" strike="noStrike">
                          <a:solidFill>
                            <a:srgbClr val="000000"/>
                          </a:solidFill>
                          <a:effectLst/>
                          <a:latin typeface="+mn-lt"/>
                        </a:rPr>
                        <a:t>2 Years of Gen. Fund Debt Service within the Levy or 5% of total General fund revenues</a:t>
                      </a:r>
                      <a:endParaRPr lang="en-US" sz="1800" b="0" i="0" u="none" strike="noStrike">
                        <a:solidFill>
                          <a:srgbClr val="000000"/>
                        </a:solidFill>
                        <a:effectLst/>
                        <a:latin typeface="+mn-lt"/>
                      </a:endParaRPr>
                    </a:p>
                  </a:txBody>
                  <a:tcPr marL="3556" marR="3556" marT="3556" marB="0" anchor="ctr"/>
                </a:tc>
                <a:extLst>
                  <a:ext uri="{0D108BD9-81ED-4DB2-BD59-A6C34878D82A}">
                    <a16:rowId xmlns:a16="http://schemas.microsoft.com/office/drawing/2014/main" val="3707926404"/>
                  </a:ext>
                </a:extLst>
              </a:tr>
              <a:tr h="260392">
                <a:tc>
                  <a:txBody>
                    <a:bodyPr/>
                    <a:lstStyle/>
                    <a:p>
                      <a:pPr algn="l" fontAlgn="b"/>
                      <a:endParaRPr lang="en-US" sz="1800" b="0" i="0" u="none" strike="noStrike">
                        <a:solidFill>
                          <a:srgbClr val="000000"/>
                        </a:solidFill>
                        <a:effectLst/>
                        <a:latin typeface="+mn-lt"/>
                      </a:endParaRPr>
                    </a:p>
                  </a:txBody>
                  <a:tcPr marL="3556" marR="3556" marT="3556" marB="0" anchor="b"/>
                </a:tc>
                <a:tc>
                  <a:txBody>
                    <a:bodyPr/>
                    <a:lstStyle/>
                    <a:p>
                      <a:pPr algn="ctr" fontAlgn="b"/>
                      <a:endParaRPr lang="en-US" sz="1800" b="0" i="0" u="none" strike="noStrike">
                        <a:solidFill>
                          <a:srgbClr val="000000"/>
                        </a:solidFill>
                        <a:effectLst/>
                        <a:latin typeface="+mn-lt"/>
                      </a:endParaRPr>
                    </a:p>
                  </a:txBody>
                  <a:tcPr marL="3556" marR="3556" marT="3556" marB="0" anchor="b"/>
                </a:tc>
                <a:tc>
                  <a:txBody>
                    <a:bodyPr/>
                    <a:lstStyle/>
                    <a:p>
                      <a:pPr algn="l" fontAlgn="b"/>
                      <a:endParaRPr lang="en-US" sz="1800" b="0" i="0" u="none" strike="noStrike">
                        <a:solidFill>
                          <a:srgbClr val="000000"/>
                        </a:solidFill>
                        <a:effectLst/>
                        <a:latin typeface="+mn-lt"/>
                      </a:endParaRPr>
                    </a:p>
                  </a:txBody>
                  <a:tcPr marL="3556" marR="3556" marT="3556" marB="0" anchor="b"/>
                </a:tc>
                <a:extLst>
                  <a:ext uri="{0D108BD9-81ED-4DB2-BD59-A6C34878D82A}">
                    <a16:rowId xmlns:a16="http://schemas.microsoft.com/office/drawing/2014/main" val="528307080"/>
                  </a:ext>
                </a:extLst>
              </a:tr>
              <a:tr h="260392">
                <a:tc>
                  <a:txBody>
                    <a:bodyPr/>
                    <a:lstStyle/>
                    <a:p>
                      <a:pPr algn="l" fontAlgn="b"/>
                      <a:r>
                        <a:rPr lang="en-US" sz="1800" b="0" u="none" strike="noStrike">
                          <a:solidFill>
                            <a:srgbClr val="000000"/>
                          </a:solidFill>
                          <a:effectLst/>
                          <a:latin typeface="+mn-lt"/>
                        </a:rPr>
                        <a:t>Opioid Stabilization Fund</a:t>
                      </a:r>
                      <a:endParaRPr lang="en-US" sz="1800" b="0" i="0" u="none" strike="noStrike">
                        <a:solidFill>
                          <a:srgbClr val="000000"/>
                        </a:solidFill>
                        <a:effectLst/>
                        <a:latin typeface="+mn-lt"/>
                      </a:endParaRPr>
                    </a:p>
                  </a:txBody>
                  <a:tcPr marL="3556" marR="3556" marT="3556" marB="0" anchor="b"/>
                </a:tc>
                <a:tc>
                  <a:txBody>
                    <a:bodyPr/>
                    <a:lstStyle/>
                    <a:p>
                      <a:pPr algn="ctr" fontAlgn="b"/>
                      <a:r>
                        <a:rPr lang="en-US" sz="1800" b="0" u="none" strike="noStrike">
                          <a:solidFill>
                            <a:srgbClr val="000000"/>
                          </a:solidFill>
                          <a:effectLst/>
                          <a:latin typeface="+mn-lt"/>
                        </a:rPr>
                        <a:t>$359,063</a:t>
                      </a:r>
                      <a:endParaRPr lang="en-US" sz="1800" b="0" i="0" u="none" strike="noStrike">
                        <a:solidFill>
                          <a:srgbClr val="000000"/>
                        </a:solidFill>
                        <a:effectLst/>
                        <a:latin typeface="+mn-lt"/>
                      </a:endParaRPr>
                    </a:p>
                  </a:txBody>
                  <a:tcPr marL="3556" marR="3556" marT="3556" marB="0" anchor="b"/>
                </a:tc>
                <a:tc>
                  <a:txBody>
                    <a:bodyPr/>
                    <a:lstStyle/>
                    <a:p>
                      <a:pPr algn="l" fontAlgn="b"/>
                      <a:r>
                        <a:rPr lang="en-US" sz="1800" b="0" u="none" strike="noStrike">
                          <a:solidFill>
                            <a:srgbClr val="000000"/>
                          </a:solidFill>
                          <a:effectLst/>
                          <a:latin typeface="+mn-lt"/>
                        </a:rPr>
                        <a:t>Opioid settlement payments are credited to the Fund</a:t>
                      </a:r>
                      <a:endParaRPr lang="en-US" sz="1800" b="0" i="0" u="none" strike="noStrike">
                        <a:solidFill>
                          <a:srgbClr val="000000"/>
                        </a:solidFill>
                        <a:effectLst/>
                        <a:latin typeface="+mn-lt"/>
                      </a:endParaRPr>
                    </a:p>
                  </a:txBody>
                  <a:tcPr marL="3556" marR="3556" marT="3556" marB="0" anchor="b"/>
                </a:tc>
                <a:extLst>
                  <a:ext uri="{0D108BD9-81ED-4DB2-BD59-A6C34878D82A}">
                    <a16:rowId xmlns:a16="http://schemas.microsoft.com/office/drawing/2014/main" val="1984034768"/>
                  </a:ext>
                </a:extLst>
              </a:tr>
              <a:tr h="260392">
                <a:tc>
                  <a:txBody>
                    <a:bodyPr/>
                    <a:lstStyle/>
                    <a:p>
                      <a:pPr algn="l" fontAlgn="b"/>
                      <a:endParaRPr lang="en-US" sz="1800" b="0" i="0" u="none" strike="noStrike">
                        <a:solidFill>
                          <a:srgbClr val="000000"/>
                        </a:solidFill>
                        <a:effectLst/>
                        <a:latin typeface="+mn-lt"/>
                      </a:endParaRPr>
                    </a:p>
                  </a:txBody>
                  <a:tcPr marL="3556" marR="3556" marT="3556" marB="0" anchor="b"/>
                </a:tc>
                <a:tc>
                  <a:txBody>
                    <a:bodyPr/>
                    <a:lstStyle/>
                    <a:p>
                      <a:pPr algn="ctr" fontAlgn="b"/>
                      <a:endParaRPr lang="en-US" sz="1800" b="0" i="0" u="none" strike="noStrike" dirty="0">
                        <a:solidFill>
                          <a:srgbClr val="000000"/>
                        </a:solidFill>
                        <a:effectLst/>
                        <a:latin typeface="+mn-lt"/>
                      </a:endParaRPr>
                    </a:p>
                  </a:txBody>
                  <a:tcPr marL="3556" marR="3556" marT="3556" marB="0" anchor="b"/>
                </a:tc>
                <a:tc>
                  <a:txBody>
                    <a:bodyPr/>
                    <a:lstStyle/>
                    <a:p>
                      <a:pPr algn="l" fontAlgn="b"/>
                      <a:endParaRPr lang="en-US" sz="1800" b="0" i="0" u="none" strike="noStrike">
                        <a:solidFill>
                          <a:srgbClr val="000000"/>
                        </a:solidFill>
                        <a:effectLst/>
                        <a:latin typeface="+mn-lt"/>
                      </a:endParaRPr>
                    </a:p>
                  </a:txBody>
                  <a:tcPr marL="3556" marR="3556" marT="3556" marB="0" anchor="b"/>
                </a:tc>
                <a:extLst>
                  <a:ext uri="{0D108BD9-81ED-4DB2-BD59-A6C34878D82A}">
                    <a16:rowId xmlns:a16="http://schemas.microsoft.com/office/drawing/2014/main" val="3628195051"/>
                  </a:ext>
                </a:extLst>
              </a:tr>
              <a:tr h="260392">
                <a:tc>
                  <a:txBody>
                    <a:bodyPr/>
                    <a:lstStyle/>
                    <a:p>
                      <a:pPr algn="l" fontAlgn="b"/>
                      <a:r>
                        <a:rPr lang="en-US" sz="1800" b="0" u="none" strike="noStrike">
                          <a:solidFill>
                            <a:srgbClr val="000000"/>
                          </a:solidFill>
                          <a:effectLst/>
                          <a:latin typeface="+mn-lt"/>
                        </a:rPr>
                        <a:t>Stabilization Fund</a:t>
                      </a:r>
                      <a:endParaRPr lang="en-US" sz="1800" b="0" i="0" u="none" strike="noStrike">
                        <a:solidFill>
                          <a:srgbClr val="000000"/>
                        </a:solidFill>
                        <a:effectLst/>
                        <a:latin typeface="+mn-lt"/>
                      </a:endParaRPr>
                    </a:p>
                  </a:txBody>
                  <a:tcPr marL="3556" marR="3556" marT="3556" marB="0" anchor="b"/>
                </a:tc>
                <a:tc>
                  <a:txBody>
                    <a:bodyPr/>
                    <a:lstStyle/>
                    <a:p>
                      <a:pPr algn="ctr" fontAlgn="b"/>
                      <a:r>
                        <a:rPr lang="en-US" sz="1800" b="0" u="none" strike="noStrike">
                          <a:solidFill>
                            <a:srgbClr val="000000"/>
                          </a:solidFill>
                          <a:effectLst/>
                          <a:latin typeface="+mn-lt"/>
                        </a:rPr>
                        <a:t>$4,894,488</a:t>
                      </a:r>
                      <a:endParaRPr lang="en-US" sz="1800" b="0" i="0" u="none" strike="noStrike">
                        <a:solidFill>
                          <a:srgbClr val="000000"/>
                        </a:solidFill>
                        <a:effectLst/>
                        <a:latin typeface="+mn-lt"/>
                      </a:endParaRPr>
                    </a:p>
                  </a:txBody>
                  <a:tcPr marL="3556" marR="3556" marT="3556" marB="0" anchor="b"/>
                </a:tc>
                <a:tc>
                  <a:txBody>
                    <a:bodyPr/>
                    <a:lstStyle/>
                    <a:p>
                      <a:pPr algn="l" fontAlgn="b"/>
                      <a:endParaRPr lang="en-US" sz="1800" b="0" i="0" u="none" strike="noStrike">
                        <a:solidFill>
                          <a:srgbClr val="000000"/>
                        </a:solidFill>
                        <a:effectLst/>
                        <a:latin typeface="+mn-lt"/>
                      </a:endParaRPr>
                    </a:p>
                  </a:txBody>
                  <a:tcPr marL="3556" marR="3556" marT="3556" marB="0" anchor="b"/>
                </a:tc>
                <a:extLst>
                  <a:ext uri="{0D108BD9-81ED-4DB2-BD59-A6C34878D82A}">
                    <a16:rowId xmlns:a16="http://schemas.microsoft.com/office/drawing/2014/main" val="1021340973"/>
                  </a:ext>
                </a:extLst>
              </a:tr>
              <a:tr h="260392">
                <a:tc>
                  <a:txBody>
                    <a:bodyPr/>
                    <a:lstStyle/>
                    <a:p>
                      <a:pPr algn="l" fontAlgn="b"/>
                      <a:endParaRPr lang="en-US" sz="1800" b="0" i="0" u="none" strike="noStrike">
                        <a:solidFill>
                          <a:srgbClr val="000000"/>
                        </a:solidFill>
                        <a:effectLst/>
                        <a:latin typeface="+mn-lt"/>
                      </a:endParaRPr>
                    </a:p>
                  </a:txBody>
                  <a:tcPr marL="3556" marR="3556" marT="3556" marB="0" anchor="b"/>
                </a:tc>
                <a:tc>
                  <a:txBody>
                    <a:bodyPr/>
                    <a:lstStyle/>
                    <a:p>
                      <a:pPr algn="ctr" fontAlgn="b"/>
                      <a:endParaRPr lang="en-US" sz="1800" b="0" i="0" u="none" strike="noStrike">
                        <a:solidFill>
                          <a:srgbClr val="000000"/>
                        </a:solidFill>
                        <a:effectLst/>
                        <a:latin typeface="+mn-lt"/>
                      </a:endParaRPr>
                    </a:p>
                  </a:txBody>
                  <a:tcPr marL="3556" marR="3556" marT="3556" marB="0" anchor="b"/>
                </a:tc>
                <a:tc>
                  <a:txBody>
                    <a:bodyPr/>
                    <a:lstStyle/>
                    <a:p>
                      <a:pPr algn="l" fontAlgn="b"/>
                      <a:endParaRPr lang="en-US" sz="1800" b="0" i="0" u="none" strike="noStrike">
                        <a:solidFill>
                          <a:srgbClr val="000000"/>
                        </a:solidFill>
                        <a:effectLst/>
                        <a:latin typeface="+mn-lt"/>
                      </a:endParaRPr>
                    </a:p>
                  </a:txBody>
                  <a:tcPr marL="3556" marR="3556" marT="3556" marB="0" anchor="b"/>
                </a:tc>
                <a:extLst>
                  <a:ext uri="{0D108BD9-81ED-4DB2-BD59-A6C34878D82A}">
                    <a16:rowId xmlns:a16="http://schemas.microsoft.com/office/drawing/2014/main" val="1405112779"/>
                  </a:ext>
                </a:extLst>
              </a:tr>
              <a:tr h="260392">
                <a:tc>
                  <a:txBody>
                    <a:bodyPr/>
                    <a:lstStyle/>
                    <a:p>
                      <a:pPr algn="l" fontAlgn="b"/>
                      <a:r>
                        <a:rPr lang="en-US" sz="1800" b="0" u="none" strike="noStrike">
                          <a:solidFill>
                            <a:srgbClr val="000000"/>
                          </a:solidFill>
                          <a:effectLst/>
                          <a:latin typeface="+mn-lt"/>
                        </a:rPr>
                        <a:t>Stormwater Stabilization Fund</a:t>
                      </a:r>
                      <a:endParaRPr lang="en-US" sz="1800" b="0" i="0" u="none" strike="noStrike">
                        <a:solidFill>
                          <a:srgbClr val="000000"/>
                        </a:solidFill>
                        <a:effectLst/>
                        <a:latin typeface="+mn-lt"/>
                      </a:endParaRPr>
                    </a:p>
                  </a:txBody>
                  <a:tcPr marL="3556" marR="3556" marT="3556" marB="0" anchor="b"/>
                </a:tc>
                <a:tc>
                  <a:txBody>
                    <a:bodyPr/>
                    <a:lstStyle/>
                    <a:p>
                      <a:pPr algn="ctr" fontAlgn="b"/>
                      <a:r>
                        <a:rPr lang="en-US" sz="1800" b="0" u="none" strike="noStrike" dirty="0">
                          <a:solidFill>
                            <a:srgbClr val="000000"/>
                          </a:solidFill>
                          <a:effectLst/>
                          <a:latin typeface="+mn-lt"/>
                        </a:rPr>
                        <a:t>$495,779</a:t>
                      </a:r>
                      <a:endParaRPr lang="en-US" sz="1800" b="0" i="0" u="none" strike="noStrike" dirty="0">
                        <a:solidFill>
                          <a:srgbClr val="000000"/>
                        </a:solidFill>
                        <a:effectLst/>
                        <a:latin typeface="+mn-lt"/>
                      </a:endParaRPr>
                    </a:p>
                  </a:txBody>
                  <a:tcPr marL="3556" marR="3556" marT="3556" marB="0" anchor="b"/>
                </a:tc>
                <a:tc>
                  <a:txBody>
                    <a:bodyPr/>
                    <a:lstStyle/>
                    <a:p>
                      <a:pPr algn="l" fontAlgn="b"/>
                      <a:r>
                        <a:rPr lang="en-US" sz="1800" b="0" u="none" strike="noStrike" dirty="0">
                          <a:solidFill>
                            <a:srgbClr val="000000"/>
                          </a:solidFill>
                          <a:effectLst/>
                          <a:latin typeface="+mn-lt"/>
                        </a:rPr>
                        <a:t>100% of stormwater mitigation assessments</a:t>
                      </a:r>
                      <a:endParaRPr lang="en-US" sz="1800" b="0" i="0" u="none" strike="noStrike" dirty="0">
                        <a:solidFill>
                          <a:srgbClr val="000000"/>
                        </a:solidFill>
                        <a:effectLst/>
                        <a:latin typeface="+mn-lt"/>
                      </a:endParaRPr>
                    </a:p>
                  </a:txBody>
                  <a:tcPr marL="3556" marR="3556" marT="3556" marB="0" anchor="b"/>
                </a:tc>
                <a:extLst>
                  <a:ext uri="{0D108BD9-81ED-4DB2-BD59-A6C34878D82A}">
                    <a16:rowId xmlns:a16="http://schemas.microsoft.com/office/drawing/2014/main" val="3605809396"/>
                  </a:ext>
                </a:extLst>
              </a:tr>
              <a:tr h="250005">
                <a:tc>
                  <a:txBody>
                    <a:bodyPr/>
                    <a:lstStyle/>
                    <a:p>
                      <a:pPr algn="l" fontAlgn="b"/>
                      <a:endParaRPr lang="en-US" sz="1800" b="0" i="0" u="none" strike="noStrike">
                        <a:solidFill>
                          <a:srgbClr val="000000"/>
                        </a:solidFill>
                        <a:effectLst/>
                        <a:latin typeface="Garamond" panose="02020404030301010803" pitchFamily="18" charset="0"/>
                      </a:endParaRPr>
                    </a:p>
                  </a:txBody>
                  <a:tcPr marL="3556" marR="3556" marT="3556" marB="0" anchor="b"/>
                </a:tc>
                <a:tc>
                  <a:txBody>
                    <a:bodyPr/>
                    <a:lstStyle/>
                    <a:p>
                      <a:pPr algn="l" fontAlgn="b"/>
                      <a:endParaRPr lang="en-US" sz="1800" b="0" i="0" u="none" strike="noStrike" dirty="0">
                        <a:solidFill>
                          <a:srgbClr val="000000"/>
                        </a:solidFill>
                        <a:effectLst/>
                        <a:latin typeface="Garamond" panose="02020404030301010803" pitchFamily="18" charset="0"/>
                      </a:endParaRPr>
                    </a:p>
                  </a:txBody>
                  <a:tcPr marL="3556" marR="3556" marT="3556" marB="0" anchor="b"/>
                </a:tc>
                <a:tc>
                  <a:txBody>
                    <a:bodyPr/>
                    <a:lstStyle/>
                    <a:p>
                      <a:pPr algn="l" fontAlgn="b"/>
                      <a:endParaRPr lang="en-US" sz="1800" b="0" i="0" u="none" strike="noStrike" dirty="0">
                        <a:solidFill>
                          <a:srgbClr val="000000"/>
                        </a:solidFill>
                        <a:effectLst/>
                        <a:latin typeface="Garamond" panose="02020404030301010803" pitchFamily="18" charset="0"/>
                      </a:endParaRPr>
                    </a:p>
                  </a:txBody>
                  <a:tcPr marL="3556" marR="3556" marT="3556" marB="0" anchor="b"/>
                </a:tc>
                <a:extLst>
                  <a:ext uri="{0D108BD9-81ED-4DB2-BD59-A6C34878D82A}">
                    <a16:rowId xmlns:a16="http://schemas.microsoft.com/office/drawing/2014/main" val="914835728"/>
                  </a:ext>
                </a:extLst>
              </a:tr>
            </a:tbl>
          </a:graphicData>
        </a:graphic>
      </p:graphicFrame>
      <p:pic>
        <p:nvPicPr>
          <p:cNvPr id="3" name="Picture 2" descr="Town of Needham, MA logo">
            <a:extLst>
              <a:ext uri="{FF2B5EF4-FFF2-40B4-BE49-F238E27FC236}">
                <a16:creationId xmlns:a16="http://schemas.microsoft.com/office/drawing/2014/main" id="{9D85F5CD-5197-8EEF-A9CA-8E2737CE7F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1" b="-1"/>
          <a:stretch/>
        </p:blipFill>
        <p:spPr bwMode="auto">
          <a:xfrm>
            <a:off x="10448365" y="323464"/>
            <a:ext cx="1163618" cy="1163618"/>
          </a:xfrm>
          <a:custGeom>
            <a:avLst/>
            <a:gdLst/>
            <a:ahLst/>
            <a:cxnLst/>
            <a:rect l="l" t="t" r="r" b="b"/>
            <a:pathLst>
              <a:path w="4694238" h="4694238">
                <a:moveTo>
                  <a:pt x="2347119" y="0"/>
                </a:moveTo>
                <a:cubicBezTo>
                  <a:pt x="3643397" y="0"/>
                  <a:pt x="4694238" y="1050841"/>
                  <a:pt x="4694238" y="2347119"/>
                </a:cubicBezTo>
                <a:cubicBezTo>
                  <a:pt x="4694238" y="3643397"/>
                  <a:pt x="3643397" y="4694238"/>
                  <a:pt x="2347119" y="4694238"/>
                </a:cubicBezTo>
                <a:cubicBezTo>
                  <a:pt x="1050841" y="4694238"/>
                  <a:pt x="0" y="3643397"/>
                  <a:pt x="0" y="2347119"/>
                </a:cubicBezTo>
                <a:cubicBezTo>
                  <a:pt x="0" y="1050841"/>
                  <a:pt x="1050841" y="0"/>
                  <a:pt x="2347119"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99380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44782"/>
            <a:ext cx="7467600" cy="533400"/>
          </a:xfrm>
        </p:spPr>
        <p:txBody>
          <a:bodyPr>
            <a:noAutofit/>
          </a:bodyPr>
          <a:lstStyle/>
          <a:p>
            <a:pPr algn="l"/>
            <a:r>
              <a:rPr lang="en-US" sz="3200" dirty="0">
                <a:solidFill>
                  <a:schemeClr val="accent1">
                    <a:lumMod val="75000"/>
                  </a:schemeClr>
                </a:solidFill>
                <a:latin typeface="+mn-lt"/>
              </a:rPr>
              <a:t>Appropriations to Stabilization Funds</a:t>
            </a:r>
          </a:p>
        </p:txBody>
      </p:sp>
      <p:graphicFrame>
        <p:nvGraphicFramePr>
          <p:cNvPr id="13" name="Content Placeholder 12">
            <a:extLst>
              <a:ext uri="{FF2B5EF4-FFF2-40B4-BE49-F238E27FC236}">
                <a16:creationId xmlns:a16="http://schemas.microsoft.com/office/drawing/2014/main" id="{B7B87A92-3C48-DB06-8244-04C6825E87F6}"/>
              </a:ext>
            </a:extLst>
          </p:cNvPr>
          <p:cNvGraphicFramePr>
            <a:graphicFrameLocks noGrp="1"/>
          </p:cNvGraphicFramePr>
          <p:nvPr>
            <p:ph idx="1"/>
            <p:extLst>
              <p:ext uri="{D42A27DB-BD31-4B8C-83A1-F6EECF244321}">
                <p14:modId xmlns:p14="http://schemas.microsoft.com/office/powerpoint/2010/main" val="1121788056"/>
              </p:ext>
            </p:extLst>
          </p:nvPr>
        </p:nvGraphicFramePr>
        <p:xfrm>
          <a:off x="1752600" y="701627"/>
          <a:ext cx="8229600" cy="5937024"/>
        </p:xfrm>
        <a:graphic>
          <a:graphicData uri="http://schemas.openxmlformats.org/drawingml/2006/table">
            <a:tbl>
              <a:tblPr firstRow="1">
                <a:tableStyleId>{3B4B98B0-60AC-42C2-AFA5-B58CD77FA1E5}</a:tableStyleId>
              </a:tblPr>
              <a:tblGrid>
                <a:gridCol w="2819248">
                  <a:extLst>
                    <a:ext uri="{9D8B030D-6E8A-4147-A177-3AD203B41FA5}">
                      <a16:colId xmlns:a16="http://schemas.microsoft.com/office/drawing/2014/main" val="3681915886"/>
                    </a:ext>
                  </a:extLst>
                </a:gridCol>
                <a:gridCol w="2737768">
                  <a:extLst>
                    <a:ext uri="{9D8B030D-6E8A-4147-A177-3AD203B41FA5}">
                      <a16:colId xmlns:a16="http://schemas.microsoft.com/office/drawing/2014/main" val="2769108525"/>
                    </a:ext>
                  </a:extLst>
                </a:gridCol>
                <a:gridCol w="2672584">
                  <a:extLst>
                    <a:ext uri="{9D8B030D-6E8A-4147-A177-3AD203B41FA5}">
                      <a16:colId xmlns:a16="http://schemas.microsoft.com/office/drawing/2014/main" val="823323399"/>
                    </a:ext>
                  </a:extLst>
                </a:gridCol>
              </a:tblGrid>
              <a:tr h="241300">
                <a:tc>
                  <a:txBody>
                    <a:bodyPr/>
                    <a:lstStyle/>
                    <a:p>
                      <a:pPr algn="ctr" fontAlgn="b"/>
                      <a:r>
                        <a:rPr lang="en-US" sz="1600" b="0" u="none" strike="noStrike" dirty="0">
                          <a:solidFill>
                            <a:schemeClr val="accent1">
                              <a:lumMod val="75000"/>
                            </a:schemeClr>
                          </a:solidFill>
                          <a:effectLst/>
                        </a:rPr>
                        <a:t>Town Meeting</a:t>
                      </a:r>
                      <a:endParaRPr lang="en-US" sz="1600" b="0" i="0" u="none" strike="noStrike" dirty="0">
                        <a:solidFill>
                          <a:schemeClr val="accent1">
                            <a:lumMod val="75000"/>
                          </a:schemeClr>
                        </a:solidFill>
                        <a:effectLst/>
                        <a:latin typeface="+mn-lt"/>
                      </a:endParaRPr>
                    </a:p>
                  </a:txBody>
                  <a:tcPr marL="3536" marR="3536" marT="3536" marB="0" anchor="b"/>
                </a:tc>
                <a:tc>
                  <a:txBody>
                    <a:bodyPr/>
                    <a:lstStyle/>
                    <a:p>
                      <a:pPr algn="l" fontAlgn="b"/>
                      <a:r>
                        <a:rPr lang="en-US" sz="1600" b="0" u="none" strike="noStrike">
                          <a:solidFill>
                            <a:schemeClr val="accent1">
                              <a:lumMod val="75000"/>
                            </a:schemeClr>
                          </a:solidFill>
                          <a:effectLst/>
                        </a:rPr>
                        <a:t>Fund</a:t>
                      </a:r>
                      <a:endParaRPr lang="en-US" sz="1600" b="0" i="0" u="none" strike="noStrike">
                        <a:solidFill>
                          <a:schemeClr val="accent1">
                            <a:lumMod val="75000"/>
                          </a:schemeClr>
                        </a:solidFill>
                        <a:effectLst/>
                        <a:latin typeface="+mn-lt"/>
                      </a:endParaRPr>
                    </a:p>
                  </a:txBody>
                  <a:tcPr marL="3536" marR="3536" marT="3536" marB="0" anchor="b"/>
                </a:tc>
                <a:tc>
                  <a:txBody>
                    <a:bodyPr/>
                    <a:lstStyle/>
                    <a:p>
                      <a:pPr algn="ctr" fontAlgn="b"/>
                      <a:r>
                        <a:rPr lang="en-US" sz="1600" b="0" u="none" strike="noStrike" dirty="0">
                          <a:solidFill>
                            <a:schemeClr val="accent1">
                              <a:lumMod val="75000"/>
                            </a:schemeClr>
                          </a:solidFill>
                          <a:effectLst/>
                        </a:rPr>
                        <a:t>Appropriation</a:t>
                      </a:r>
                      <a:endParaRPr lang="en-US" sz="1600" b="0" i="0" u="none" strike="noStrike" dirty="0">
                        <a:solidFill>
                          <a:schemeClr val="accent1">
                            <a:lumMod val="75000"/>
                          </a:schemeClr>
                        </a:solidFill>
                        <a:effectLst/>
                        <a:latin typeface="+mn-lt"/>
                      </a:endParaRPr>
                    </a:p>
                  </a:txBody>
                  <a:tcPr marL="3536" marR="3536" marT="3536" marB="0" anchor="b"/>
                </a:tc>
                <a:extLst>
                  <a:ext uri="{0D108BD9-81ED-4DB2-BD59-A6C34878D82A}">
                    <a16:rowId xmlns:a16="http://schemas.microsoft.com/office/drawing/2014/main" val="2138868385"/>
                  </a:ext>
                </a:extLst>
              </a:tr>
              <a:tr h="241300">
                <a:tc>
                  <a:txBody>
                    <a:bodyPr/>
                    <a:lstStyle/>
                    <a:p>
                      <a:pPr algn="ctr" fontAlgn="b"/>
                      <a:r>
                        <a:rPr lang="en-US" sz="1600" b="0" u="none" strike="noStrike" dirty="0">
                          <a:solidFill>
                            <a:schemeClr val="tx1"/>
                          </a:solidFill>
                          <a:effectLst/>
                        </a:rPr>
                        <a:t>May STM 2025</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tc>
                  <a:txBody>
                    <a:bodyPr/>
                    <a:lstStyle/>
                    <a:p>
                      <a:pPr algn="l" fontAlgn="b"/>
                      <a:r>
                        <a:rPr lang="en-US" sz="1600" b="0" u="none" strike="noStrike">
                          <a:solidFill>
                            <a:schemeClr val="tx1"/>
                          </a:solidFill>
                          <a:effectLst/>
                        </a:rPr>
                        <a:t>Capital Equipment Fund</a:t>
                      </a:r>
                      <a:endParaRPr lang="en-US" sz="1600" b="0" i="0" u="none" strike="noStrike">
                        <a:solidFill>
                          <a:schemeClr val="tx1"/>
                        </a:solidFill>
                        <a:effectLst/>
                        <a:latin typeface="+mn-lt"/>
                      </a:endParaRPr>
                    </a:p>
                  </a:txBody>
                  <a:tcPr marL="3536" marR="3536" marT="3536" marB="0" anchor="b">
                    <a:solidFill>
                      <a:schemeClr val="accent1">
                        <a:lumMod val="20000"/>
                        <a:lumOff val="80000"/>
                      </a:schemeClr>
                    </a:solidFill>
                  </a:tcPr>
                </a:tc>
                <a:tc>
                  <a:txBody>
                    <a:bodyPr/>
                    <a:lstStyle/>
                    <a:p>
                      <a:pPr algn="ctr" fontAlgn="b"/>
                      <a:r>
                        <a:rPr lang="en-US" sz="1600" b="0" u="none" strike="noStrike" dirty="0">
                          <a:solidFill>
                            <a:schemeClr val="tx1"/>
                          </a:solidFill>
                          <a:effectLst/>
                        </a:rPr>
                        <a:t>$161,128</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extLst>
                  <a:ext uri="{0D108BD9-81ED-4DB2-BD59-A6C34878D82A}">
                    <a16:rowId xmlns:a16="http://schemas.microsoft.com/office/drawing/2014/main" val="3972121257"/>
                  </a:ext>
                </a:extLst>
              </a:tr>
              <a:tr h="241300">
                <a:tc>
                  <a:txBody>
                    <a:bodyPr/>
                    <a:lstStyle/>
                    <a:p>
                      <a:pPr algn="ctr" fontAlgn="b"/>
                      <a:r>
                        <a:rPr lang="en-US" sz="1600" b="0" u="none" strike="noStrike" dirty="0">
                          <a:solidFill>
                            <a:schemeClr val="tx1"/>
                          </a:solidFill>
                          <a:effectLst/>
                        </a:rPr>
                        <a:t>May ATM 2025</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tc>
                  <a:txBody>
                    <a:bodyPr/>
                    <a:lstStyle/>
                    <a:p>
                      <a:pPr algn="l" fontAlgn="b"/>
                      <a:r>
                        <a:rPr lang="en-US" sz="1600" b="0" u="none" strike="noStrike" dirty="0">
                          <a:solidFill>
                            <a:schemeClr val="tx1"/>
                          </a:solidFill>
                          <a:effectLst/>
                        </a:rPr>
                        <a:t>Capital Facility Fund</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tc>
                  <a:txBody>
                    <a:bodyPr/>
                    <a:lstStyle/>
                    <a:p>
                      <a:pPr algn="ctr" fontAlgn="b"/>
                      <a:r>
                        <a:rPr lang="en-US" sz="1600" b="0" u="none" strike="noStrike" dirty="0">
                          <a:solidFill>
                            <a:schemeClr val="tx1"/>
                          </a:solidFill>
                          <a:effectLst/>
                        </a:rPr>
                        <a:t>$435,138</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extLst>
                  <a:ext uri="{0D108BD9-81ED-4DB2-BD59-A6C34878D82A}">
                    <a16:rowId xmlns:a16="http://schemas.microsoft.com/office/drawing/2014/main" val="67865332"/>
                  </a:ext>
                </a:extLst>
              </a:tr>
              <a:tr h="241300">
                <a:tc>
                  <a:txBody>
                    <a:bodyPr/>
                    <a:lstStyle/>
                    <a:p>
                      <a:pPr algn="ctr" fontAlgn="b"/>
                      <a:r>
                        <a:rPr lang="en-US" sz="1600" b="0" u="none" strike="noStrike" dirty="0">
                          <a:solidFill>
                            <a:schemeClr val="tx1"/>
                          </a:solidFill>
                          <a:effectLst/>
                        </a:rPr>
                        <a:t>May ATM 2025</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tc>
                  <a:txBody>
                    <a:bodyPr/>
                    <a:lstStyle/>
                    <a:p>
                      <a:pPr algn="l" fontAlgn="b"/>
                      <a:r>
                        <a:rPr lang="en-US" sz="1600" b="0" u="none" strike="noStrike" dirty="0">
                          <a:solidFill>
                            <a:schemeClr val="tx1"/>
                          </a:solidFill>
                          <a:effectLst/>
                        </a:rPr>
                        <a:t>Athletic Facilities</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tc>
                  <a:txBody>
                    <a:bodyPr/>
                    <a:lstStyle/>
                    <a:p>
                      <a:pPr algn="ctr" fontAlgn="b"/>
                      <a:r>
                        <a:rPr lang="en-US" sz="1600" b="0" u="none" strike="noStrike" dirty="0">
                          <a:solidFill>
                            <a:schemeClr val="tx1"/>
                          </a:solidFill>
                          <a:effectLst/>
                        </a:rPr>
                        <a:t>$23,725</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extLst>
                  <a:ext uri="{0D108BD9-81ED-4DB2-BD59-A6C34878D82A}">
                    <a16:rowId xmlns:a16="http://schemas.microsoft.com/office/drawing/2014/main" val="1932112954"/>
                  </a:ext>
                </a:extLst>
              </a:tr>
              <a:tr h="241300">
                <a:tc>
                  <a:txBody>
                    <a:bodyPr/>
                    <a:lstStyle/>
                    <a:p>
                      <a:pPr algn="ctr" rtl="0" fontAlgn="b"/>
                      <a:r>
                        <a:rPr lang="en-US" sz="1600" b="0" u="none" strike="noStrike" dirty="0">
                          <a:solidFill>
                            <a:schemeClr val="tx1"/>
                          </a:solidFill>
                          <a:effectLst/>
                        </a:rPr>
                        <a:t>May ATM 2024                                         </a:t>
                      </a:r>
                      <a:endParaRPr lang="en-US" sz="1600" b="0" i="0" u="none" strike="noStrike" dirty="0">
                        <a:solidFill>
                          <a:schemeClr val="tx1"/>
                        </a:solidFill>
                        <a:effectLst/>
                        <a:latin typeface="+mn-lt"/>
                      </a:endParaRPr>
                    </a:p>
                  </a:txBody>
                  <a:tcPr marL="3536" marR="3536" marT="3536" marB="0" anchor="b"/>
                </a:tc>
                <a:tc>
                  <a:txBody>
                    <a:bodyPr/>
                    <a:lstStyle/>
                    <a:p>
                      <a:pPr algn="l" rtl="0" fontAlgn="b"/>
                      <a:r>
                        <a:rPr lang="en-US" sz="1600" b="0" u="none" strike="noStrike" dirty="0">
                          <a:solidFill>
                            <a:schemeClr val="tx1"/>
                          </a:solidFill>
                          <a:effectLst/>
                        </a:rPr>
                        <a:t>Athletic Facilities</a:t>
                      </a:r>
                      <a:endParaRPr lang="en-US" sz="1600" b="0" i="0" u="none" strike="noStrike" dirty="0">
                        <a:solidFill>
                          <a:schemeClr val="tx1"/>
                        </a:solidFill>
                        <a:effectLst/>
                        <a:latin typeface="+mn-lt"/>
                      </a:endParaRPr>
                    </a:p>
                  </a:txBody>
                  <a:tcPr marL="3536" marR="3536" marT="3536" marB="0" anchor="b"/>
                </a:tc>
                <a:tc>
                  <a:txBody>
                    <a:bodyPr/>
                    <a:lstStyle/>
                    <a:p>
                      <a:pPr algn="ctr" rtl="0" fontAlgn="b"/>
                      <a:r>
                        <a:rPr lang="en-US" sz="1600" b="0" u="none" strike="noStrike" dirty="0">
                          <a:solidFill>
                            <a:schemeClr val="tx1"/>
                          </a:solidFill>
                          <a:effectLst/>
                        </a:rPr>
                        <a:t>$68,743 </a:t>
                      </a:r>
                      <a:endParaRPr lang="en-US" sz="1600" b="0" i="0" u="none" strike="noStrike" dirty="0">
                        <a:solidFill>
                          <a:schemeClr val="tx1"/>
                        </a:solidFill>
                        <a:effectLst/>
                        <a:latin typeface="+mn-lt"/>
                      </a:endParaRPr>
                    </a:p>
                  </a:txBody>
                  <a:tcPr marL="3536" marR="3536" marT="3536" marB="0" anchor="b"/>
                </a:tc>
                <a:extLst>
                  <a:ext uri="{0D108BD9-81ED-4DB2-BD59-A6C34878D82A}">
                    <a16:rowId xmlns:a16="http://schemas.microsoft.com/office/drawing/2014/main" val="3451336749"/>
                  </a:ext>
                </a:extLst>
              </a:tr>
              <a:tr h="241300">
                <a:tc>
                  <a:txBody>
                    <a:bodyPr/>
                    <a:lstStyle/>
                    <a:p>
                      <a:pPr algn="ctr" rtl="0" fontAlgn="b"/>
                      <a:r>
                        <a:rPr lang="en-US" sz="1600" b="0" u="none" strike="noStrike" dirty="0">
                          <a:solidFill>
                            <a:schemeClr val="tx1"/>
                          </a:solidFill>
                          <a:effectLst/>
                        </a:rPr>
                        <a:t>May ATM 2023</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tc>
                  <a:txBody>
                    <a:bodyPr/>
                    <a:lstStyle/>
                    <a:p>
                      <a:pPr algn="l" rtl="0" fontAlgn="b"/>
                      <a:r>
                        <a:rPr lang="en-US" sz="1600" b="0" u="none" strike="noStrike" dirty="0">
                          <a:solidFill>
                            <a:schemeClr val="tx1"/>
                          </a:solidFill>
                          <a:effectLst/>
                        </a:rPr>
                        <a:t>Athletic Facilities</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tc>
                  <a:txBody>
                    <a:bodyPr/>
                    <a:lstStyle/>
                    <a:p>
                      <a:pPr algn="ctr" rtl="0" fontAlgn="b"/>
                      <a:r>
                        <a:rPr lang="en-US" sz="1600" b="0" u="none" strike="noStrike">
                          <a:solidFill>
                            <a:schemeClr val="tx1"/>
                          </a:solidFill>
                          <a:effectLst/>
                        </a:rPr>
                        <a:t>$33,533 </a:t>
                      </a:r>
                      <a:endParaRPr lang="en-US" sz="1600" b="0" i="0" u="none" strike="noStrike">
                        <a:solidFill>
                          <a:schemeClr val="tx1"/>
                        </a:solidFill>
                        <a:effectLst/>
                        <a:latin typeface="+mn-lt"/>
                      </a:endParaRPr>
                    </a:p>
                  </a:txBody>
                  <a:tcPr marL="3536" marR="3536" marT="3536" marB="0" anchor="b">
                    <a:solidFill>
                      <a:schemeClr val="accent1">
                        <a:lumMod val="20000"/>
                        <a:lumOff val="80000"/>
                      </a:schemeClr>
                    </a:solidFill>
                  </a:tcPr>
                </a:tc>
                <a:extLst>
                  <a:ext uri="{0D108BD9-81ED-4DB2-BD59-A6C34878D82A}">
                    <a16:rowId xmlns:a16="http://schemas.microsoft.com/office/drawing/2014/main" val="177980746"/>
                  </a:ext>
                </a:extLst>
              </a:tr>
              <a:tr h="241300">
                <a:tc>
                  <a:txBody>
                    <a:bodyPr/>
                    <a:lstStyle/>
                    <a:p>
                      <a:pPr algn="ctr" rtl="0" fontAlgn="b"/>
                      <a:r>
                        <a:rPr lang="en-US" sz="1600" b="0" u="none" strike="noStrike" dirty="0">
                          <a:solidFill>
                            <a:schemeClr val="tx1"/>
                          </a:solidFill>
                          <a:effectLst/>
                        </a:rPr>
                        <a:t>May STM 2023</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tc>
                  <a:txBody>
                    <a:bodyPr/>
                    <a:lstStyle/>
                    <a:p>
                      <a:pPr algn="l" rtl="0" fontAlgn="b"/>
                      <a:r>
                        <a:rPr lang="en-US" sz="1600" b="0" u="none" strike="noStrike" dirty="0">
                          <a:solidFill>
                            <a:schemeClr val="tx1"/>
                          </a:solidFill>
                          <a:effectLst/>
                        </a:rPr>
                        <a:t>Capital Improvement</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tc>
                  <a:txBody>
                    <a:bodyPr/>
                    <a:lstStyle/>
                    <a:p>
                      <a:pPr algn="ctr" rtl="0" fontAlgn="b"/>
                      <a:r>
                        <a:rPr lang="en-US" sz="1600" b="0" u="none" strike="noStrike" dirty="0">
                          <a:solidFill>
                            <a:schemeClr val="tx1"/>
                          </a:solidFill>
                          <a:effectLst/>
                        </a:rPr>
                        <a:t>$85,556 </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extLst>
                  <a:ext uri="{0D108BD9-81ED-4DB2-BD59-A6C34878D82A}">
                    <a16:rowId xmlns:a16="http://schemas.microsoft.com/office/drawing/2014/main" val="3891056106"/>
                  </a:ext>
                </a:extLst>
              </a:tr>
              <a:tr h="241300">
                <a:tc>
                  <a:txBody>
                    <a:bodyPr/>
                    <a:lstStyle/>
                    <a:p>
                      <a:pPr algn="ctr" rtl="0" fontAlgn="b"/>
                      <a:r>
                        <a:rPr lang="en-US" sz="1600" b="0" u="none" strike="noStrike">
                          <a:solidFill>
                            <a:schemeClr val="tx1"/>
                          </a:solidFill>
                          <a:effectLst/>
                        </a:rPr>
                        <a:t>Oct ATM 2022</a:t>
                      </a:r>
                      <a:endParaRPr lang="en-US" sz="1600" b="0" i="0" u="none" strike="noStrike">
                        <a:solidFill>
                          <a:schemeClr val="tx1"/>
                        </a:solidFill>
                        <a:effectLst/>
                        <a:latin typeface="+mn-lt"/>
                      </a:endParaRPr>
                    </a:p>
                  </a:txBody>
                  <a:tcPr marL="3536" marR="3536" marT="3536" marB="0" anchor="b"/>
                </a:tc>
                <a:tc>
                  <a:txBody>
                    <a:bodyPr/>
                    <a:lstStyle/>
                    <a:p>
                      <a:pPr algn="l" rtl="0" fontAlgn="b"/>
                      <a:r>
                        <a:rPr lang="en-US" sz="1600" b="0" u="none" strike="noStrike" dirty="0">
                          <a:solidFill>
                            <a:schemeClr val="tx1"/>
                          </a:solidFill>
                          <a:effectLst/>
                        </a:rPr>
                        <a:t>Capital Improvement</a:t>
                      </a:r>
                      <a:endParaRPr lang="en-US" sz="1600" b="0" i="0" u="none" strike="noStrike" dirty="0">
                        <a:solidFill>
                          <a:schemeClr val="tx1"/>
                        </a:solidFill>
                        <a:effectLst/>
                        <a:latin typeface="+mn-lt"/>
                      </a:endParaRPr>
                    </a:p>
                  </a:txBody>
                  <a:tcPr marL="3536" marR="3536" marT="3536" marB="0" anchor="b"/>
                </a:tc>
                <a:tc>
                  <a:txBody>
                    <a:bodyPr/>
                    <a:lstStyle/>
                    <a:p>
                      <a:pPr algn="ctr" rtl="0" fontAlgn="b"/>
                      <a:r>
                        <a:rPr lang="en-US" sz="1600" b="0" u="none" strike="noStrike" dirty="0">
                          <a:solidFill>
                            <a:schemeClr val="tx1"/>
                          </a:solidFill>
                          <a:effectLst/>
                        </a:rPr>
                        <a:t>$351,662 </a:t>
                      </a:r>
                      <a:endParaRPr lang="en-US" sz="1600" b="0" i="0" u="none" strike="noStrike" dirty="0">
                        <a:solidFill>
                          <a:schemeClr val="tx1"/>
                        </a:solidFill>
                        <a:effectLst/>
                        <a:latin typeface="+mn-lt"/>
                      </a:endParaRPr>
                    </a:p>
                  </a:txBody>
                  <a:tcPr marL="3536" marR="3536" marT="3536" marB="0" anchor="b"/>
                </a:tc>
                <a:extLst>
                  <a:ext uri="{0D108BD9-81ED-4DB2-BD59-A6C34878D82A}">
                    <a16:rowId xmlns:a16="http://schemas.microsoft.com/office/drawing/2014/main" val="275689533"/>
                  </a:ext>
                </a:extLst>
              </a:tr>
              <a:tr h="241300">
                <a:tc>
                  <a:txBody>
                    <a:bodyPr/>
                    <a:lstStyle/>
                    <a:p>
                      <a:pPr algn="ctr" rtl="0" fontAlgn="b"/>
                      <a:r>
                        <a:rPr lang="en-US" sz="1600" b="0" u="none" strike="noStrike" dirty="0">
                          <a:solidFill>
                            <a:schemeClr val="tx1"/>
                          </a:solidFill>
                          <a:effectLst/>
                        </a:rPr>
                        <a:t>May STM 2022</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tc>
                  <a:txBody>
                    <a:bodyPr/>
                    <a:lstStyle/>
                    <a:p>
                      <a:pPr algn="l" rtl="0" fontAlgn="b"/>
                      <a:r>
                        <a:rPr lang="en-US" sz="1600" b="0" u="none" strike="noStrike" dirty="0">
                          <a:solidFill>
                            <a:schemeClr val="tx1"/>
                          </a:solidFill>
                          <a:effectLst/>
                        </a:rPr>
                        <a:t>Athletic Facilities</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tc>
                  <a:txBody>
                    <a:bodyPr/>
                    <a:lstStyle/>
                    <a:p>
                      <a:pPr algn="ctr" rtl="0" fontAlgn="b"/>
                      <a:r>
                        <a:rPr lang="en-US" sz="1600" b="0" u="none" strike="noStrike" dirty="0">
                          <a:solidFill>
                            <a:schemeClr val="tx1"/>
                          </a:solidFill>
                          <a:effectLst/>
                        </a:rPr>
                        <a:t>$85,659 </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extLst>
                  <a:ext uri="{0D108BD9-81ED-4DB2-BD59-A6C34878D82A}">
                    <a16:rowId xmlns:a16="http://schemas.microsoft.com/office/drawing/2014/main" val="2594994368"/>
                  </a:ext>
                </a:extLst>
              </a:tr>
              <a:tr h="241300">
                <a:tc>
                  <a:txBody>
                    <a:bodyPr/>
                    <a:lstStyle/>
                    <a:p>
                      <a:pPr algn="ctr" rtl="0" fontAlgn="b"/>
                      <a:r>
                        <a:rPr lang="en-US" sz="1600" b="0" u="none" strike="noStrike">
                          <a:solidFill>
                            <a:schemeClr val="tx1"/>
                          </a:solidFill>
                          <a:effectLst/>
                        </a:rPr>
                        <a:t>Oct STM 2021</a:t>
                      </a:r>
                      <a:endParaRPr lang="en-US" sz="1600" b="0" i="0" u="none" strike="noStrike">
                        <a:solidFill>
                          <a:schemeClr val="tx1"/>
                        </a:solidFill>
                        <a:effectLst/>
                        <a:latin typeface="+mn-lt"/>
                      </a:endParaRPr>
                    </a:p>
                  </a:txBody>
                  <a:tcPr marL="3536" marR="3536" marT="3536" marB="0" anchor="b"/>
                </a:tc>
                <a:tc>
                  <a:txBody>
                    <a:bodyPr/>
                    <a:lstStyle/>
                    <a:p>
                      <a:pPr algn="l" rtl="0" fontAlgn="b"/>
                      <a:r>
                        <a:rPr lang="en-US" sz="1600" b="0" u="none" strike="noStrike" dirty="0">
                          <a:solidFill>
                            <a:schemeClr val="tx1"/>
                          </a:solidFill>
                          <a:effectLst/>
                        </a:rPr>
                        <a:t>Athletic Facilities</a:t>
                      </a:r>
                      <a:endParaRPr lang="en-US" sz="1600" b="0" i="0" u="none" strike="noStrike" dirty="0">
                        <a:solidFill>
                          <a:schemeClr val="tx1"/>
                        </a:solidFill>
                        <a:effectLst/>
                        <a:latin typeface="+mn-lt"/>
                      </a:endParaRPr>
                    </a:p>
                  </a:txBody>
                  <a:tcPr marL="3536" marR="3536" marT="3536" marB="0" anchor="b"/>
                </a:tc>
                <a:tc>
                  <a:txBody>
                    <a:bodyPr/>
                    <a:lstStyle/>
                    <a:p>
                      <a:pPr algn="ctr" rtl="0" fontAlgn="b"/>
                      <a:r>
                        <a:rPr lang="en-US" sz="1600" b="0" u="none" strike="noStrike" dirty="0">
                          <a:solidFill>
                            <a:schemeClr val="tx1"/>
                          </a:solidFill>
                          <a:effectLst/>
                        </a:rPr>
                        <a:t>$674,900 </a:t>
                      </a:r>
                      <a:endParaRPr lang="en-US" sz="1600" b="0" i="0" u="none" strike="noStrike" dirty="0">
                        <a:solidFill>
                          <a:schemeClr val="tx1"/>
                        </a:solidFill>
                        <a:effectLst/>
                        <a:latin typeface="+mn-lt"/>
                      </a:endParaRPr>
                    </a:p>
                  </a:txBody>
                  <a:tcPr marL="3536" marR="3536" marT="3536" marB="0" anchor="b"/>
                </a:tc>
                <a:extLst>
                  <a:ext uri="{0D108BD9-81ED-4DB2-BD59-A6C34878D82A}">
                    <a16:rowId xmlns:a16="http://schemas.microsoft.com/office/drawing/2014/main" val="3994763386"/>
                  </a:ext>
                </a:extLst>
              </a:tr>
              <a:tr h="241300">
                <a:tc>
                  <a:txBody>
                    <a:bodyPr/>
                    <a:lstStyle/>
                    <a:p>
                      <a:pPr algn="ctr" rtl="0" fontAlgn="b"/>
                      <a:r>
                        <a:rPr lang="en-US" sz="1600" b="0" u="none" strike="noStrike" dirty="0">
                          <a:solidFill>
                            <a:schemeClr val="tx1"/>
                          </a:solidFill>
                          <a:effectLst/>
                        </a:rPr>
                        <a:t>May STM 2021</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tc>
                  <a:txBody>
                    <a:bodyPr/>
                    <a:lstStyle/>
                    <a:p>
                      <a:pPr algn="l" rtl="0" fontAlgn="b"/>
                      <a:r>
                        <a:rPr lang="en-US" sz="1600" b="0" u="none" strike="noStrike" dirty="0">
                          <a:solidFill>
                            <a:schemeClr val="tx1"/>
                          </a:solidFill>
                          <a:effectLst/>
                        </a:rPr>
                        <a:t>Athletic Facilities</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tc>
                  <a:txBody>
                    <a:bodyPr/>
                    <a:lstStyle/>
                    <a:p>
                      <a:pPr algn="ctr" rtl="0" fontAlgn="b"/>
                      <a:r>
                        <a:rPr lang="en-US" sz="1600" b="0" u="none" strike="noStrike" dirty="0">
                          <a:solidFill>
                            <a:schemeClr val="tx1"/>
                          </a:solidFill>
                          <a:effectLst/>
                        </a:rPr>
                        <a:t>$30,815 </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extLst>
                  <a:ext uri="{0D108BD9-81ED-4DB2-BD59-A6C34878D82A}">
                    <a16:rowId xmlns:a16="http://schemas.microsoft.com/office/drawing/2014/main" val="3024102544"/>
                  </a:ext>
                </a:extLst>
              </a:tr>
              <a:tr h="241300">
                <a:tc>
                  <a:txBody>
                    <a:bodyPr/>
                    <a:lstStyle/>
                    <a:p>
                      <a:pPr algn="ctr" rtl="0" fontAlgn="b"/>
                      <a:r>
                        <a:rPr lang="en-US" sz="1600" b="0" u="none" strike="noStrike" dirty="0">
                          <a:solidFill>
                            <a:schemeClr val="tx1"/>
                          </a:solidFill>
                          <a:effectLst/>
                        </a:rPr>
                        <a:t>May ATM 2019</a:t>
                      </a:r>
                      <a:endParaRPr lang="en-US" sz="1600" b="0" i="0" u="none" strike="noStrike" dirty="0">
                        <a:solidFill>
                          <a:schemeClr val="tx1"/>
                        </a:solidFill>
                        <a:effectLst/>
                        <a:latin typeface="+mn-lt"/>
                      </a:endParaRPr>
                    </a:p>
                  </a:txBody>
                  <a:tcPr marL="3536" marR="3536" marT="3536" marB="0" anchor="b"/>
                </a:tc>
                <a:tc>
                  <a:txBody>
                    <a:bodyPr/>
                    <a:lstStyle/>
                    <a:p>
                      <a:pPr algn="l" rtl="0" fontAlgn="b"/>
                      <a:r>
                        <a:rPr lang="en-US" sz="1600" b="0" u="none" strike="noStrike" dirty="0">
                          <a:solidFill>
                            <a:schemeClr val="tx1"/>
                          </a:solidFill>
                          <a:effectLst/>
                        </a:rPr>
                        <a:t>Athletic Facilities</a:t>
                      </a:r>
                      <a:endParaRPr lang="en-US" sz="1600" b="0" i="0" u="none" strike="noStrike" dirty="0">
                        <a:solidFill>
                          <a:schemeClr val="tx1"/>
                        </a:solidFill>
                        <a:effectLst/>
                        <a:latin typeface="+mn-lt"/>
                      </a:endParaRPr>
                    </a:p>
                  </a:txBody>
                  <a:tcPr marL="3536" marR="3536" marT="3536" marB="0" anchor="b"/>
                </a:tc>
                <a:tc>
                  <a:txBody>
                    <a:bodyPr/>
                    <a:lstStyle/>
                    <a:p>
                      <a:pPr algn="ctr" rtl="0" fontAlgn="b"/>
                      <a:r>
                        <a:rPr lang="en-US" sz="1600" b="0" u="none" strike="noStrike" dirty="0">
                          <a:solidFill>
                            <a:schemeClr val="tx1"/>
                          </a:solidFill>
                          <a:effectLst/>
                        </a:rPr>
                        <a:t>$75,000 </a:t>
                      </a:r>
                      <a:endParaRPr lang="en-US" sz="1600" b="0" i="0" u="none" strike="noStrike" dirty="0">
                        <a:solidFill>
                          <a:schemeClr val="tx1"/>
                        </a:solidFill>
                        <a:effectLst/>
                        <a:latin typeface="+mn-lt"/>
                      </a:endParaRPr>
                    </a:p>
                  </a:txBody>
                  <a:tcPr marL="3536" marR="3536" marT="3536" marB="0" anchor="b"/>
                </a:tc>
                <a:extLst>
                  <a:ext uri="{0D108BD9-81ED-4DB2-BD59-A6C34878D82A}">
                    <a16:rowId xmlns:a16="http://schemas.microsoft.com/office/drawing/2014/main" val="1249070291"/>
                  </a:ext>
                </a:extLst>
              </a:tr>
              <a:tr h="241300">
                <a:tc>
                  <a:txBody>
                    <a:bodyPr/>
                    <a:lstStyle/>
                    <a:p>
                      <a:pPr algn="ctr" rtl="0" fontAlgn="b"/>
                      <a:r>
                        <a:rPr lang="en-US" sz="1600" b="0" u="none" strike="noStrike">
                          <a:solidFill>
                            <a:schemeClr val="tx1"/>
                          </a:solidFill>
                          <a:effectLst/>
                        </a:rPr>
                        <a:t>May STM 2019</a:t>
                      </a:r>
                      <a:endParaRPr lang="en-US" sz="1600" b="0" i="0" u="none" strike="noStrike">
                        <a:solidFill>
                          <a:schemeClr val="tx1"/>
                        </a:solidFill>
                        <a:effectLst/>
                        <a:latin typeface="+mn-lt"/>
                      </a:endParaRPr>
                    </a:p>
                  </a:txBody>
                  <a:tcPr marL="3536" marR="3536" marT="3536" marB="0" anchor="b"/>
                </a:tc>
                <a:tc>
                  <a:txBody>
                    <a:bodyPr/>
                    <a:lstStyle/>
                    <a:p>
                      <a:pPr algn="l" rtl="0" fontAlgn="b"/>
                      <a:r>
                        <a:rPr lang="en-US" sz="1600" b="0" u="none" strike="noStrike">
                          <a:solidFill>
                            <a:schemeClr val="tx1"/>
                          </a:solidFill>
                          <a:effectLst/>
                        </a:rPr>
                        <a:t>Capital Improvement</a:t>
                      </a:r>
                      <a:endParaRPr lang="en-US" sz="1600" b="0" i="0" u="none" strike="noStrike">
                        <a:solidFill>
                          <a:schemeClr val="tx1"/>
                        </a:solidFill>
                        <a:effectLst/>
                        <a:latin typeface="+mn-lt"/>
                      </a:endParaRPr>
                    </a:p>
                  </a:txBody>
                  <a:tcPr marL="3536" marR="3536" marT="3536" marB="0" anchor="b"/>
                </a:tc>
                <a:tc>
                  <a:txBody>
                    <a:bodyPr/>
                    <a:lstStyle/>
                    <a:p>
                      <a:pPr algn="ctr" rtl="0" fontAlgn="b"/>
                      <a:r>
                        <a:rPr lang="en-US" sz="1600" b="0" u="none" strike="noStrike" dirty="0">
                          <a:solidFill>
                            <a:schemeClr val="tx1"/>
                          </a:solidFill>
                          <a:effectLst/>
                        </a:rPr>
                        <a:t>$166,612 </a:t>
                      </a:r>
                      <a:endParaRPr lang="en-US" sz="1600" b="0" i="0" u="none" strike="noStrike" dirty="0">
                        <a:solidFill>
                          <a:schemeClr val="tx1"/>
                        </a:solidFill>
                        <a:effectLst/>
                        <a:latin typeface="+mn-lt"/>
                      </a:endParaRPr>
                    </a:p>
                  </a:txBody>
                  <a:tcPr marL="3536" marR="3536" marT="3536" marB="0" anchor="b"/>
                </a:tc>
                <a:extLst>
                  <a:ext uri="{0D108BD9-81ED-4DB2-BD59-A6C34878D82A}">
                    <a16:rowId xmlns:a16="http://schemas.microsoft.com/office/drawing/2014/main" val="274185310"/>
                  </a:ext>
                </a:extLst>
              </a:tr>
              <a:tr h="241300">
                <a:tc>
                  <a:txBody>
                    <a:bodyPr/>
                    <a:lstStyle/>
                    <a:p>
                      <a:pPr algn="ctr" rtl="0" fontAlgn="b"/>
                      <a:r>
                        <a:rPr lang="en-US" sz="1600" b="0" u="none" strike="noStrike" dirty="0">
                          <a:solidFill>
                            <a:schemeClr val="tx1"/>
                          </a:solidFill>
                          <a:effectLst/>
                        </a:rPr>
                        <a:t>May ATM 2018</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tc>
                  <a:txBody>
                    <a:bodyPr/>
                    <a:lstStyle/>
                    <a:p>
                      <a:pPr algn="l" rtl="0" fontAlgn="b"/>
                      <a:r>
                        <a:rPr lang="en-US" sz="1600" b="0" u="none" strike="noStrike">
                          <a:solidFill>
                            <a:schemeClr val="tx1"/>
                          </a:solidFill>
                          <a:effectLst/>
                        </a:rPr>
                        <a:t>Athletic Facilities</a:t>
                      </a:r>
                      <a:endParaRPr lang="en-US" sz="1600" b="0" i="0" u="none" strike="noStrike">
                        <a:solidFill>
                          <a:schemeClr val="tx1"/>
                        </a:solidFill>
                        <a:effectLst/>
                        <a:latin typeface="+mn-lt"/>
                      </a:endParaRPr>
                    </a:p>
                  </a:txBody>
                  <a:tcPr marL="3536" marR="3536" marT="3536" marB="0" anchor="b">
                    <a:solidFill>
                      <a:schemeClr val="accent1">
                        <a:lumMod val="20000"/>
                        <a:lumOff val="80000"/>
                      </a:schemeClr>
                    </a:solidFill>
                  </a:tcPr>
                </a:tc>
                <a:tc>
                  <a:txBody>
                    <a:bodyPr/>
                    <a:lstStyle/>
                    <a:p>
                      <a:pPr algn="ctr" rtl="0" fontAlgn="b"/>
                      <a:r>
                        <a:rPr lang="en-US" sz="1600" b="0" u="none" strike="noStrike" dirty="0">
                          <a:solidFill>
                            <a:schemeClr val="tx1"/>
                          </a:solidFill>
                          <a:effectLst/>
                        </a:rPr>
                        <a:t>$63,378 </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extLst>
                  <a:ext uri="{0D108BD9-81ED-4DB2-BD59-A6C34878D82A}">
                    <a16:rowId xmlns:a16="http://schemas.microsoft.com/office/drawing/2014/main" val="1413068961"/>
                  </a:ext>
                </a:extLst>
              </a:tr>
              <a:tr h="241300">
                <a:tc>
                  <a:txBody>
                    <a:bodyPr/>
                    <a:lstStyle/>
                    <a:p>
                      <a:pPr algn="ctr" rtl="0" fontAlgn="b"/>
                      <a:r>
                        <a:rPr lang="en-US" sz="1600" b="0" u="none" strike="noStrike" dirty="0">
                          <a:solidFill>
                            <a:schemeClr val="tx1"/>
                          </a:solidFill>
                          <a:effectLst/>
                        </a:rPr>
                        <a:t>May ATM 2018</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tc>
                  <a:txBody>
                    <a:bodyPr/>
                    <a:lstStyle/>
                    <a:p>
                      <a:pPr algn="l" rtl="0" fontAlgn="b"/>
                      <a:r>
                        <a:rPr lang="en-US" sz="1600" b="0" u="none" strike="noStrike">
                          <a:solidFill>
                            <a:schemeClr val="tx1"/>
                          </a:solidFill>
                          <a:effectLst/>
                        </a:rPr>
                        <a:t>Capital Improvement</a:t>
                      </a:r>
                      <a:endParaRPr lang="en-US" sz="1600" b="0" i="0" u="none" strike="noStrike">
                        <a:solidFill>
                          <a:schemeClr val="tx1"/>
                        </a:solidFill>
                        <a:effectLst/>
                        <a:latin typeface="+mn-lt"/>
                      </a:endParaRPr>
                    </a:p>
                  </a:txBody>
                  <a:tcPr marL="3536" marR="3536" marT="3536" marB="0" anchor="b">
                    <a:solidFill>
                      <a:schemeClr val="accent1">
                        <a:lumMod val="20000"/>
                        <a:lumOff val="80000"/>
                      </a:schemeClr>
                    </a:solidFill>
                  </a:tcPr>
                </a:tc>
                <a:tc>
                  <a:txBody>
                    <a:bodyPr/>
                    <a:lstStyle/>
                    <a:p>
                      <a:pPr algn="ctr" rtl="0" fontAlgn="b"/>
                      <a:r>
                        <a:rPr lang="en-US" sz="1600" b="0" u="none" strike="noStrike">
                          <a:solidFill>
                            <a:schemeClr val="tx1"/>
                          </a:solidFill>
                          <a:effectLst/>
                        </a:rPr>
                        <a:t>$141,413 </a:t>
                      </a:r>
                      <a:endParaRPr lang="en-US" sz="1600" b="0" i="0" u="none" strike="noStrike">
                        <a:solidFill>
                          <a:schemeClr val="tx1"/>
                        </a:solidFill>
                        <a:effectLst/>
                        <a:latin typeface="+mn-lt"/>
                      </a:endParaRPr>
                    </a:p>
                  </a:txBody>
                  <a:tcPr marL="3536" marR="3536" marT="3536" marB="0" anchor="b">
                    <a:solidFill>
                      <a:schemeClr val="accent1">
                        <a:lumMod val="20000"/>
                        <a:lumOff val="80000"/>
                      </a:schemeClr>
                    </a:solidFill>
                  </a:tcPr>
                </a:tc>
                <a:extLst>
                  <a:ext uri="{0D108BD9-81ED-4DB2-BD59-A6C34878D82A}">
                    <a16:rowId xmlns:a16="http://schemas.microsoft.com/office/drawing/2014/main" val="1619017862"/>
                  </a:ext>
                </a:extLst>
              </a:tr>
              <a:tr h="241300">
                <a:tc>
                  <a:txBody>
                    <a:bodyPr/>
                    <a:lstStyle/>
                    <a:p>
                      <a:pPr algn="ctr" rtl="0" fontAlgn="b"/>
                      <a:r>
                        <a:rPr lang="en-US" sz="1600" b="0" u="none" strike="noStrike" dirty="0">
                          <a:solidFill>
                            <a:schemeClr val="tx1"/>
                          </a:solidFill>
                          <a:effectLst/>
                        </a:rPr>
                        <a:t>May ATM 2018</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tc>
                  <a:txBody>
                    <a:bodyPr/>
                    <a:lstStyle/>
                    <a:p>
                      <a:pPr algn="l" rtl="0" fontAlgn="b"/>
                      <a:r>
                        <a:rPr lang="en-US" sz="1600" b="0" u="none" strike="noStrike" dirty="0">
                          <a:solidFill>
                            <a:schemeClr val="tx1"/>
                          </a:solidFill>
                          <a:effectLst/>
                        </a:rPr>
                        <a:t>Capital Facilities</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tc>
                  <a:txBody>
                    <a:bodyPr/>
                    <a:lstStyle/>
                    <a:p>
                      <a:pPr algn="ctr" rtl="0" fontAlgn="b"/>
                      <a:r>
                        <a:rPr lang="en-US" sz="1600" b="0" u="none" strike="noStrike" dirty="0">
                          <a:solidFill>
                            <a:schemeClr val="tx1"/>
                          </a:solidFill>
                          <a:effectLst/>
                        </a:rPr>
                        <a:t>$1,817,000 </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extLst>
                  <a:ext uri="{0D108BD9-81ED-4DB2-BD59-A6C34878D82A}">
                    <a16:rowId xmlns:a16="http://schemas.microsoft.com/office/drawing/2014/main" val="4178601337"/>
                  </a:ext>
                </a:extLst>
              </a:tr>
              <a:tr h="241300">
                <a:tc>
                  <a:txBody>
                    <a:bodyPr/>
                    <a:lstStyle/>
                    <a:p>
                      <a:pPr algn="ctr" rtl="0" fontAlgn="b"/>
                      <a:r>
                        <a:rPr lang="en-US" sz="1600" b="0" u="none" strike="noStrike">
                          <a:solidFill>
                            <a:schemeClr val="tx1"/>
                          </a:solidFill>
                          <a:effectLst/>
                        </a:rPr>
                        <a:t>May ATM 2017</a:t>
                      </a:r>
                      <a:endParaRPr lang="en-US" sz="1600" b="0" i="0" u="none" strike="noStrike">
                        <a:solidFill>
                          <a:schemeClr val="tx1"/>
                        </a:solidFill>
                        <a:effectLst/>
                        <a:latin typeface="+mn-lt"/>
                      </a:endParaRPr>
                    </a:p>
                  </a:txBody>
                  <a:tcPr marL="3536" marR="3536" marT="3536" marB="0" anchor="b"/>
                </a:tc>
                <a:tc>
                  <a:txBody>
                    <a:bodyPr/>
                    <a:lstStyle/>
                    <a:p>
                      <a:pPr algn="l" rtl="0" fontAlgn="b"/>
                      <a:r>
                        <a:rPr lang="en-US" sz="1600" b="0" u="none" strike="noStrike" dirty="0">
                          <a:solidFill>
                            <a:schemeClr val="tx1"/>
                          </a:solidFill>
                          <a:effectLst/>
                        </a:rPr>
                        <a:t>Athletic Facilities</a:t>
                      </a:r>
                      <a:endParaRPr lang="en-US" sz="1600" b="0" i="0" u="none" strike="noStrike" dirty="0">
                        <a:solidFill>
                          <a:schemeClr val="tx1"/>
                        </a:solidFill>
                        <a:effectLst/>
                        <a:latin typeface="+mn-lt"/>
                      </a:endParaRPr>
                    </a:p>
                  </a:txBody>
                  <a:tcPr marL="3536" marR="3536" marT="3536" marB="0" anchor="b"/>
                </a:tc>
                <a:tc>
                  <a:txBody>
                    <a:bodyPr/>
                    <a:lstStyle/>
                    <a:p>
                      <a:pPr algn="ctr" rtl="0" fontAlgn="b"/>
                      <a:r>
                        <a:rPr lang="en-US" sz="1600" b="0" u="none" strike="noStrike" dirty="0">
                          <a:solidFill>
                            <a:schemeClr val="tx1"/>
                          </a:solidFill>
                          <a:effectLst/>
                        </a:rPr>
                        <a:t>$1,295,000 </a:t>
                      </a:r>
                      <a:endParaRPr lang="en-US" sz="1600" b="0" i="0" u="none" strike="noStrike" dirty="0">
                        <a:solidFill>
                          <a:schemeClr val="tx1"/>
                        </a:solidFill>
                        <a:effectLst/>
                        <a:latin typeface="+mn-lt"/>
                      </a:endParaRPr>
                    </a:p>
                  </a:txBody>
                  <a:tcPr marL="3536" marR="3536" marT="3536" marB="0" anchor="b"/>
                </a:tc>
                <a:extLst>
                  <a:ext uri="{0D108BD9-81ED-4DB2-BD59-A6C34878D82A}">
                    <a16:rowId xmlns:a16="http://schemas.microsoft.com/office/drawing/2014/main" val="2470726934"/>
                  </a:ext>
                </a:extLst>
              </a:tr>
              <a:tr h="241300">
                <a:tc>
                  <a:txBody>
                    <a:bodyPr/>
                    <a:lstStyle/>
                    <a:p>
                      <a:pPr algn="ctr" rtl="0" fontAlgn="b"/>
                      <a:r>
                        <a:rPr lang="en-US" sz="1600" b="0" u="none" strike="noStrike" dirty="0">
                          <a:solidFill>
                            <a:schemeClr val="tx1"/>
                          </a:solidFill>
                          <a:effectLst/>
                        </a:rPr>
                        <a:t>May ATM 2017</a:t>
                      </a:r>
                      <a:endParaRPr lang="en-US" sz="1600" b="0" i="0" u="none" strike="noStrike" dirty="0">
                        <a:solidFill>
                          <a:schemeClr val="tx1"/>
                        </a:solidFill>
                        <a:effectLst/>
                        <a:latin typeface="+mn-lt"/>
                      </a:endParaRPr>
                    </a:p>
                  </a:txBody>
                  <a:tcPr marL="3536" marR="3536" marT="3536" marB="0" anchor="b"/>
                </a:tc>
                <a:tc>
                  <a:txBody>
                    <a:bodyPr/>
                    <a:lstStyle/>
                    <a:p>
                      <a:pPr algn="l" rtl="0" fontAlgn="b"/>
                      <a:r>
                        <a:rPr lang="en-US" sz="1600" b="0" u="none" strike="noStrike">
                          <a:solidFill>
                            <a:schemeClr val="tx1"/>
                          </a:solidFill>
                          <a:effectLst/>
                        </a:rPr>
                        <a:t>Capital Improvement</a:t>
                      </a:r>
                      <a:endParaRPr lang="en-US" sz="1600" b="0" i="0" u="none" strike="noStrike">
                        <a:solidFill>
                          <a:schemeClr val="tx1"/>
                        </a:solidFill>
                        <a:effectLst/>
                        <a:latin typeface="+mn-lt"/>
                      </a:endParaRPr>
                    </a:p>
                  </a:txBody>
                  <a:tcPr marL="3536" marR="3536" marT="3536" marB="0" anchor="b"/>
                </a:tc>
                <a:tc>
                  <a:txBody>
                    <a:bodyPr/>
                    <a:lstStyle/>
                    <a:p>
                      <a:pPr algn="ctr" rtl="0" fontAlgn="b"/>
                      <a:r>
                        <a:rPr lang="en-US" sz="1600" b="0" u="none" strike="noStrike" dirty="0">
                          <a:solidFill>
                            <a:schemeClr val="tx1"/>
                          </a:solidFill>
                          <a:effectLst/>
                        </a:rPr>
                        <a:t>$28,051 </a:t>
                      </a:r>
                      <a:endParaRPr lang="en-US" sz="1600" b="0" i="0" u="none" strike="noStrike" dirty="0">
                        <a:solidFill>
                          <a:schemeClr val="tx1"/>
                        </a:solidFill>
                        <a:effectLst/>
                        <a:latin typeface="+mn-lt"/>
                      </a:endParaRPr>
                    </a:p>
                  </a:txBody>
                  <a:tcPr marL="3536" marR="3536" marT="3536" marB="0" anchor="b"/>
                </a:tc>
                <a:extLst>
                  <a:ext uri="{0D108BD9-81ED-4DB2-BD59-A6C34878D82A}">
                    <a16:rowId xmlns:a16="http://schemas.microsoft.com/office/drawing/2014/main" val="2825227856"/>
                  </a:ext>
                </a:extLst>
              </a:tr>
              <a:tr h="241300">
                <a:tc>
                  <a:txBody>
                    <a:bodyPr/>
                    <a:lstStyle/>
                    <a:p>
                      <a:pPr algn="ctr" rtl="0" fontAlgn="b"/>
                      <a:r>
                        <a:rPr lang="en-US" sz="1600" b="0" u="none" strike="noStrike">
                          <a:solidFill>
                            <a:schemeClr val="tx1"/>
                          </a:solidFill>
                          <a:effectLst/>
                        </a:rPr>
                        <a:t>May ATM 2017</a:t>
                      </a:r>
                      <a:endParaRPr lang="en-US" sz="1600" b="0" i="0" u="none" strike="noStrike">
                        <a:solidFill>
                          <a:schemeClr val="tx1"/>
                        </a:solidFill>
                        <a:effectLst/>
                        <a:latin typeface="+mn-lt"/>
                      </a:endParaRPr>
                    </a:p>
                  </a:txBody>
                  <a:tcPr marL="3536" marR="3536" marT="3536" marB="0" anchor="b"/>
                </a:tc>
                <a:tc>
                  <a:txBody>
                    <a:bodyPr/>
                    <a:lstStyle/>
                    <a:p>
                      <a:pPr algn="l" rtl="0" fontAlgn="b"/>
                      <a:r>
                        <a:rPr lang="en-US" sz="1600" b="0" u="none" strike="noStrike">
                          <a:solidFill>
                            <a:schemeClr val="tx1"/>
                          </a:solidFill>
                          <a:effectLst/>
                        </a:rPr>
                        <a:t>Debt Service</a:t>
                      </a:r>
                      <a:endParaRPr lang="en-US" sz="1600" b="0" i="0" u="none" strike="noStrike">
                        <a:solidFill>
                          <a:schemeClr val="tx1"/>
                        </a:solidFill>
                        <a:effectLst/>
                        <a:latin typeface="+mn-lt"/>
                      </a:endParaRPr>
                    </a:p>
                  </a:txBody>
                  <a:tcPr marL="3536" marR="3536" marT="3536" marB="0" anchor="b"/>
                </a:tc>
                <a:tc>
                  <a:txBody>
                    <a:bodyPr/>
                    <a:lstStyle/>
                    <a:p>
                      <a:pPr algn="ctr" rtl="0" fontAlgn="b"/>
                      <a:r>
                        <a:rPr lang="en-US" sz="1600" b="0" u="none" strike="noStrike" dirty="0">
                          <a:solidFill>
                            <a:schemeClr val="tx1"/>
                          </a:solidFill>
                          <a:effectLst/>
                        </a:rPr>
                        <a:t>$1,091,874 </a:t>
                      </a:r>
                      <a:endParaRPr lang="en-US" sz="1600" b="0" i="0" u="none" strike="noStrike" dirty="0">
                        <a:solidFill>
                          <a:schemeClr val="tx1"/>
                        </a:solidFill>
                        <a:effectLst/>
                        <a:latin typeface="+mn-lt"/>
                      </a:endParaRPr>
                    </a:p>
                  </a:txBody>
                  <a:tcPr marL="3536" marR="3536" marT="3536" marB="0" anchor="b"/>
                </a:tc>
                <a:extLst>
                  <a:ext uri="{0D108BD9-81ED-4DB2-BD59-A6C34878D82A}">
                    <a16:rowId xmlns:a16="http://schemas.microsoft.com/office/drawing/2014/main" val="2842029823"/>
                  </a:ext>
                </a:extLst>
              </a:tr>
              <a:tr h="241300">
                <a:tc>
                  <a:txBody>
                    <a:bodyPr/>
                    <a:lstStyle/>
                    <a:p>
                      <a:pPr algn="ctr" rtl="0" fontAlgn="b"/>
                      <a:r>
                        <a:rPr lang="en-US" sz="1600" b="0" u="none" strike="noStrike" dirty="0">
                          <a:solidFill>
                            <a:schemeClr val="tx1"/>
                          </a:solidFill>
                          <a:effectLst/>
                        </a:rPr>
                        <a:t>May ATM 2016</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tc>
                  <a:txBody>
                    <a:bodyPr/>
                    <a:lstStyle/>
                    <a:p>
                      <a:pPr algn="l" rtl="0" fontAlgn="b"/>
                      <a:r>
                        <a:rPr lang="en-US" sz="1600" b="0" u="none" strike="noStrike">
                          <a:solidFill>
                            <a:schemeClr val="tx1"/>
                          </a:solidFill>
                          <a:effectLst/>
                        </a:rPr>
                        <a:t>Athletic Facilities</a:t>
                      </a:r>
                      <a:endParaRPr lang="en-US" sz="1600" b="0" i="0" u="none" strike="noStrike">
                        <a:solidFill>
                          <a:schemeClr val="tx1"/>
                        </a:solidFill>
                        <a:effectLst/>
                        <a:latin typeface="+mn-lt"/>
                      </a:endParaRPr>
                    </a:p>
                  </a:txBody>
                  <a:tcPr marL="3536" marR="3536" marT="3536" marB="0" anchor="b">
                    <a:solidFill>
                      <a:schemeClr val="accent1">
                        <a:lumMod val="20000"/>
                        <a:lumOff val="80000"/>
                      </a:schemeClr>
                    </a:solidFill>
                  </a:tcPr>
                </a:tc>
                <a:tc>
                  <a:txBody>
                    <a:bodyPr/>
                    <a:lstStyle/>
                    <a:p>
                      <a:pPr algn="ctr" rtl="0" fontAlgn="b"/>
                      <a:r>
                        <a:rPr lang="en-US" sz="1600" b="0" u="none" strike="noStrike" dirty="0">
                          <a:solidFill>
                            <a:schemeClr val="tx1"/>
                          </a:solidFill>
                          <a:effectLst/>
                        </a:rPr>
                        <a:t>$994,496 </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extLst>
                  <a:ext uri="{0D108BD9-81ED-4DB2-BD59-A6C34878D82A}">
                    <a16:rowId xmlns:a16="http://schemas.microsoft.com/office/drawing/2014/main" val="3751435734"/>
                  </a:ext>
                </a:extLst>
              </a:tr>
              <a:tr h="241300">
                <a:tc>
                  <a:txBody>
                    <a:bodyPr/>
                    <a:lstStyle/>
                    <a:p>
                      <a:pPr algn="ctr" rtl="0" fontAlgn="b"/>
                      <a:r>
                        <a:rPr lang="en-US" sz="1600" b="0" u="none" strike="noStrike" dirty="0">
                          <a:solidFill>
                            <a:schemeClr val="tx1"/>
                          </a:solidFill>
                          <a:effectLst/>
                        </a:rPr>
                        <a:t>May ATM 2016</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tc>
                  <a:txBody>
                    <a:bodyPr/>
                    <a:lstStyle/>
                    <a:p>
                      <a:pPr algn="l" rtl="0" fontAlgn="b"/>
                      <a:r>
                        <a:rPr lang="en-US" sz="1600" b="0" u="none" strike="noStrike">
                          <a:solidFill>
                            <a:schemeClr val="tx1"/>
                          </a:solidFill>
                          <a:effectLst/>
                        </a:rPr>
                        <a:t>Debt Service</a:t>
                      </a:r>
                      <a:endParaRPr lang="en-US" sz="1600" b="0" i="0" u="none" strike="noStrike">
                        <a:solidFill>
                          <a:schemeClr val="tx1"/>
                        </a:solidFill>
                        <a:effectLst/>
                        <a:latin typeface="+mn-lt"/>
                      </a:endParaRPr>
                    </a:p>
                  </a:txBody>
                  <a:tcPr marL="3536" marR="3536" marT="3536" marB="0" anchor="b">
                    <a:solidFill>
                      <a:schemeClr val="accent1">
                        <a:lumMod val="20000"/>
                        <a:lumOff val="80000"/>
                      </a:schemeClr>
                    </a:solidFill>
                  </a:tcPr>
                </a:tc>
                <a:tc>
                  <a:txBody>
                    <a:bodyPr/>
                    <a:lstStyle/>
                    <a:p>
                      <a:pPr algn="ctr" rtl="0" fontAlgn="b"/>
                      <a:r>
                        <a:rPr lang="en-US" sz="1600" b="0" u="none" strike="noStrike" dirty="0">
                          <a:solidFill>
                            <a:schemeClr val="tx1"/>
                          </a:solidFill>
                          <a:effectLst/>
                        </a:rPr>
                        <a:t>$612,595 </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extLst>
                  <a:ext uri="{0D108BD9-81ED-4DB2-BD59-A6C34878D82A}">
                    <a16:rowId xmlns:a16="http://schemas.microsoft.com/office/drawing/2014/main" val="1212044831"/>
                  </a:ext>
                </a:extLst>
              </a:tr>
              <a:tr h="241300">
                <a:tc>
                  <a:txBody>
                    <a:bodyPr/>
                    <a:lstStyle/>
                    <a:p>
                      <a:pPr algn="ctr" rtl="0" fontAlgn="b"/>
                      <a:r>
                        <a:rPr lang="en-US" sz="1600" b="0" u="none" strike="noStrike" dirty="0">
                          <a:solidFill>
                            <a:schemeClr val="tx1"/>
                          </a:solidFill>
                          <a:effectLst/>
                        </a:rPr>
                        <a:t>May STM 2016</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tc>
                  <a:txBody>
                    <a:bodyPr/>
                    <a:lstStyle/>
                    <a:p>
                      <a:pPr algn="l" rtl="0" fontAlgn="b"/>
                      <a:r>
                        <a:rPr lang="en-US" sz="1600" b="0" u="none" strike="noStrike">
                          <a:solidFill>
                            <a:schemeClr val="tx1"/>
                          </a:solidFill>
                          <a:effectLst/>
                        </a:rPr>
                        <a:t>Capital Improvement</a:t>
                      </a:r>
                      <a:endParaRPr lang="en-US" sz="1600" b="0" i="0" u="none" strike="noStrike">
                        <a:solidFill>
                          <a:schemeClr val="tx1"/>
                        </a:solidFill>
                        <a:effectLst/>
                        <a:latin typeface="+mn-lt"/>
                      </a:endParaRPr>
                    </a:p>
                  </a:txBody>
                  <a:tcPr marL="3536" marR="3536" marT="3536" marB="0" anchor="b">
                    <a:solidFill>
                      <a:schemeClr val="accent1">
                        <a:lumMod val="20000"/>
                        <a:lumOff val="80000"/>
                      </a:schemeClr>
                    </a:solidFill>
                  </a:tcPr>
                </a:tc>
                <a:tc>
                  <a:txBody>
                    <a:bodyPr/>
                    <a:lstStyle/>
                    <a:p>
                      <a:pPr algn="ctr" rtl="0" fontAlgn="b"/>
                      <a:r>
                        <a:rPr lang="en-US" sz="1600" b="0" u="none" strike="noStrike" dirty="0">
                          <a:solidFill>
                            <a:schemeClr val="tx1"/>
                          </a:solidFill>
                          <a:effectLst/>
                        </a:rPr>
                        <a:t>$29,296 </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extLst>
                  <a:ext uri="{0D108BD9-81ED-4DB2-BD59-A6C34878D82A}">
                    <a16:rowId xmlns:a16="http://schemas.microsoft.com/office/drawing/2014/main" val="1166078551"/>
                  </a:ext>
                </a:extLst>
              </a:tr>
              <a:tr h="241300">
                <a:tc>
                  <a:txBody>
                    <a:bodyPr/>
                    <a:lstStyle/>
                    <a:p>
                      <a:pPr algn="ctr" rtl="0" fontAlgn="b"/>
                      <a:r>
                        <a:rPr lang="en-US" sz="1600" b="0" u="none" strike="noStrike">
                          <a:solidFill>
                            <a:schemeClr val="tx1"/>
                          </a:solidFill>
                          <a:effectLst/>
                        </a:rPr>
                        <a:t>May STM 2016</a:t>
                      </a:r>
                      <a:endParaRPr lang="en-US" sz="1600" b="0" i="0" u="none" strike="noStrike">
                        <a:solidFill>
                          <a:schemeClr val="tx1"/>
                        </a:solidFill>
                        <a:effectLst/>
                        <a:latin typeface="+mn-lt"/>
                      </a:endParaRPr>
                    </a:p>
                  </a:txBody>
                  <a:tcPr marL="3536" marR="3536" marT="3536" marB="0" anchor="b">
                    <a:solidFill>
                      <a:schemeClr val="accent1">
                        <a:lumMod val="20000"/>
                        <a:lumOff val="80000"/>
                      </a:schemeClr>
                    </a:solidFill>
                  </a:tcPr>
                </a:tc>
                <a:tc>
                  <a:txBody>
                    <a:bodyPr/>
                    <a:lstStyle/>
                    <a:p>
                      <a:pPr algn="l" rtl="0" fontAlgn="b"/>
                      <a:r>
                        <a:rPr lang="en-US" sz="1600" b="0" u="none" strike="noStrike" dirty="0">
                          <a:solidFill>
                            <a:schemeClr val="tx1"/>
                          </a:solidFill>
                          <a:effectLst/>
                        </a:rPr>
                        <a:t>Athletic Facilities</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tc>
                  <a:txBody>
                    <a:bodyPr/>
                    <a:lstStyle/>
                    <a:p>
                      <a:pPr algn="ctr" rtl="0" fontAlgn="b"/>
                      <a:r>
                        <a:rPr lang="en-US" sz="1600" b="0" u="none" strike="noStrike" dirty="0">
                          <a:solidFill>
                            <a:schemeClr val="tx1"/>
                          </a:solidFill>
                          <a:effectLst/>
                        </a:rPr>
                        <a:t>$320,186 </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extLst>
                  <a:ext uri="{0D108BD9-81ED-4DB2-BD59-A6C34878D82A}">
                    <a16:rowId xmlns:a16="http://schemas.microsoft.com/office/drawing/2014/main" val="3310873505"/>
                  </a:ext>
                </a:extLst>
              </a:tr>
              <a:tr h="241300">
                <a:tc>
                  <a:txBody>
                    <a:bodyPr/>
                    <a:lstStyle/>
                    <a:p>
                      <a:pPr algn="ctr" rtl="0" fontAlgn="b"/>
                      <a:r>
                        <a:rPr lang="en-US" sz="1600" b="0" u="none" strike="noStrike">
                          <a:solidFill>
                            <a:schemeClr val="tx1"/>
                          </a:solidFill>
                          <a:effectLst/>
                        </a:rPr>
                        <a:t>May STM 2016</a:t>
                      </a:r>
                      <a:endParaRPr lang="en-US" sz="1600" b="0" i="0" u="none" strike="noStrike">
                        <a:solidFill>
                          <a:schemeClr val="tx1"/>
                        </a:solidFill>
                        <a:effectLst/>
                        <a:latin typeface="+mn-lt"/>
                      </a:endParaRPr>
                    </a:p>
                  </a:txBody>
                  <a:tcPr marL="3536" marR="3536" marT="3536" marB="0" anchor="b">
                    <a:solidFill>
                      <a:schemeClr val="accent1">
                        <a:lumMod val="20000"/>
                        <a:lumOff val="80000"/>
                      </a:schemeClr>
                    </a:solidFill>
                  </a:tcPr>
                </a:tc>
                <a:tc>
                  <a:txBody>
                    <a:bodyPr/>
                    <a:lstStyle/>
                    <a:p>
                      <a:pPr algn="l" rtl="0" fontAlgn="b"/>
                      <a:r>
                        <a:rPr lang="en-US" sz="1600" b="0" u="none" strike="noStrike" dirty="0">
                          <a:solidFill>
                            <a:schemeClr val="tx1"/>
                          </a:solidFill>
                          <a:effectLst/>
                        </a:rPr>
                        <a:t>Debt Service</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tc>
                  <a:txBody>
                    <a:bodyPr/>
                    <a:lstStyle/>
                    <a:p>
                      <a:pPr algn="ctr" rtl="0" fontAlgn="b"/>
                      <a:r>
                        <a:rPr lang="en-US" sz="1600" b="0" u="none" strike="noStrike" dirty="0">
                          <a:solidFill>
                            <a:schemeClr val="tx1"/>
                          </a:solidFill>
                          <a:effectLst/>
                        </a:rPr>
                        <a:t>$320,186 </a:t>
                      </a:r>
                      <a:endParaRPr lang="en-US" sz="1600" b="0" i="0" u="none" strike="noStrike" dirty="0">
                        <a:solidFill>
                          <a:schemeClr val="tx1"/>
                        </a:solidFill>
                        <a:effectLst/>
                        <a:latin typeface="+mn-lt"/>
                      </a:endParaRPr>
                    </a:p>
                  </a:txBody>
                  <a:tcPr marL="3536" marR="3536" marT="3536" marB="0" anchor="b">
                    <a:solidFill>
                      <a:schemeClr val="accent1">
                        <a:lumMod val="20000"/>
                        <a:lumOff val="80000"/>
                      </a:schemeClr>
                    </a:solidFill>
                  </a:tcPr>
                </a:tc>
                <a:extLst>
                  <a:ext uri="{0D108BD9-81ED-4DB2-BD59-A6C34878D82A}">
                    <a16:rowId xmlns:a16="http://schemas.microsoft.com/office/drawing/2014/main" val="1208216579"/>
                  </a:ext>
                </a:extLst>
              </a:tr>
            </a:tbl>
          </a:graphicData>
        </a:graphic>
      </p:graphicFrame>
      <p:pic>
        <p:nvPicPr>
          <p:cNvPr id="4" name="Picture 2" descr="Town of Needham, MA logo">
            <a:extLst>
              <a:ext uri="{FF2B5EF4-FFF2-40B4-BE49-F238E27FC236}">
                <a16:creationId xmlns:a16="http://schemas.microsoft.com/office/drawing/2014/main" id="{7B2700B0-10B9-FED1-4762-D22CA61283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1" b="-1"/>
          <a:stretch/>
        </p:blipFill>
        <p:spPr bwMode="auto">
          <a:xfrm>
            <a:off x="10448365" y="323464"/>
            <a:ext cx="1163618" cy="1163618"/>
          </a:xfrm>
          <a:custGeom>
            <a:avLst/>
            <a:gdLst/>
            <a:ahLst/>
            <a:cxnLst/>
            <a:rect l="l" t="t" r="r" b="b"/>
            <a:pathLst>
              <a:path w="4694238" h="4694238">
                <a:moveTo>
                  <a:pt x="2347119" y="0"/>
                </a:moveTo>
                <a:cubicBezTo>
                  <a:pt x="3643397" y="0"/>
                  <a:pt x="4694238" y="1050841"/>
                  <a:pt x="4694238" y="2347119"/>
                </a:cubicBezTo>
                <a:cubicBezTo>
                  <a:pt x="4694238" y="3643397"/>
                  <a:pt x="3643397" y="4694238"/>
                  <a:pt x="2347119" y="4694238"/>
                </a:cubicBezTo>
                <a:cubicBezTo>
                  <a:pt x="1050841" y="4694238"/>
                  <a:pt x="0" y="3643397"/>
                  <a:pt x="0" y="2347119"/>
                </a:cubicBezTo>
                <a:cubicBezTo>
                  <a:pt x="0" y="1050841"/>
                  <a:pt x="1050841" y="0"/>
                  <a:pt x="2347119" y="0"/>
                </a:cubicBezTo>
                <a:close/>
              </a:path>
            </a:pathLst>
          </a:custGeom>
          <a:noFill/>
          <a:extLst>
            <a:ext uri="{909E8E84-426E-40DD-AFC4-6F175D3DCCD1}">
              <a14:hiddenFill xmlns:a14="http://schemas.microsoft.com/office/drawing/2010/main">
                <a:solidFill>
                  <a:srgbClr val="FFFFFF"/>
                </a:solidFill>
              </a14:hiddenFill>
            </a:ext>
          </a:extLst>
        </p:spPr>
      </p:pic>
      <p:sp>
        <p:nvSpPr>
          <p:cNvPr id="10" name="Footer Placeholder 4">
            <a:extLst>
              <a:ext uri="{FF2B5EF4-FFF2-40B4-BE49-F238E27FC236}">
                <a16:creationId xmlns:a16="http://schemas.microsoft.com/office/drawing/2014/main" id="{72BE0446-30B0-416C-D949-DCAEC2F8A49E}"/>
              </a:ext>
            </a:extLst>
          </p:cNvPr>
          <p:cNvSpPr>
            <a:spLocks noGrp="1"/>
          </p:cNvSpPr>
          <p:nvPr>
            <p:ph type="ftr" sz="quarter" idx="11"/>
          </p:nvPr>
        </p:nvSpPr>
        <p:spPr>
          <a:xfrm>
            <a:off x="15767" y="6479533"/>
            <a:ext cx="2270234" cy="365125"/>
          </a:xfrm>
        </p:spPr>
        <p:txBody>
          <a:bodyPr/>
          <a:lstStyle/>
          <a:p>
            <a:r>
              <a:rPr lang="en-US" dirty="0"/>
              <a:t>Needham Finance Committee- May 2025 Annual Town Meeting</a:t>
            </a:r>
          </a:p>
        </p:txBody>
      </p:sp>
    </p:spTree>
    <p:extLst>
      <p:ext uri="{BB962C8B-B14F-4D97-AF65-F5344CB8AC3E}">
        <p14:creationId xmlns:p14="http://schemas.microsoft.com/office/powerpoint/2010/main" val="1591100578"/>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Needham Finance Committe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Needham Finance Committee" id="{2236214C-709D-4D65-B385-E1B75AF52199}" vid="{E91E904E-D38F-4EE0-963F-0EE8418953AC}"/>
    </a:ext>
  </a:extLst>
</a:theme>
</file>

<file path=ppt/theme/theme4.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3_Office Theme">
  <a:themeElements>
    <a:clrScheme name="Custom 1">
      <a:dk1>
        <a:sysClr val="windowText" lastClr="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1029</TotalTime>
  <Words>923</Words>
  <Application>Microsoft Office PowerPoint</Application>
  <PresentationFormat>Widescreen</PresentationFormat>
  <Paragraphs>310</Paragraphs>
  <Slides>10</Slides>
  <Notes>3</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10</vt:i4>
      </vt:variant>
    </vt:vector>
  </HeadingPairs>
  <TitlesOfParts>
    <vt:vector size="19" baseType="lpstr">
      <vt:lpstr>Aptos</vt:lpstr>
      <vt:lpstr>Arial</vt:lpstr>
      <vt:lpstr>Calibri</vt:lpstr>
      <vt:lpstr>Garamond</vt:lpstr>
      <vt:lpstr>Office Theme</vt:lpstr>
      <vt:lpstr>1_Office Theme</vt:lpstr>
      <vt:lpstr>Needham Finance Committee</vt:lpstr>
      <vt:lpstr>2_Office Theme</vt:lpstr>
      <vt:lpstr>3_Office Theme</vt:lpstr>
      <vt:lpstr>PowerPoint Presentation</vt:lpstr>
      <vt:lpstr>Overview</vt:lpstr>
      <vt:lpstr>Revenue ($ millions) </vt:lpstr>
      <vt:lpstr>PowerPoint Presentation</vt:lpstr>
      <vt:lpstr>PowerPoint Presentation</vt:lpstr>
      <vt:lpstr>PowerPoint Presentation</vt:lpstr>
      <vt:lpstr>PowerPoint Presentation</vt:lpstr>
      <vt:lpstr>PowerPoint Presentation</vt:lpstr>
      <vt:lpstr>Appropriations to Stabilization Funds</vt:lpstr>
      <vt:lpstr>Use of Free Cash in Operating Budget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Carol Fachetti</dc:creator>
  <cp:lastModifiedBy>Molly Pollard</cp:lastModifiedBy>
  <cp:revision>16</cp:revision>
  <cp:lastPrinted>2025-05-04T19:46:21Z</cp:lastPrinted>
  <dcterms:modified xsi:type="dcterms:W3CDTF">2025-05-13T16:16:49Z</dcterms:modified>
</cp:coreProperties>
</file>